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308" r:id="rId5"/>
    <p:sldId id="309" r:id="rId6"/>
    <p:sldId id="259" r:id="rId7"/>
    <p:sldId id="258" r:id="rId8"/>
    <p:sldId id="261" r:id="rId9"/>
    <p:sldId id="263" r:id="rId10"/>
    <p:sldId id="264"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9" r:id="rId25"/>
    <p:sldId id="300" r:id="rId26"/>
    <p:sldId id="301" r:id="rId27"/>
    <p:sldId id="302" r:id="rId28"/>
    <p:sldId id="303" r:id="rId29"/>
    <p:sldId id="304" r:id="rId30"/>
    <p:sldId id="305" r:id="rId31"/>
    <p:sldId id="307" r:id="rId32"/>
    <p:sldId id="283" r:id="rId33"/>
    <p:sldId id="310" r:id="rId34"/>
    <p:sldId id="274"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3" d="100"/>
          <a:sy n="93" d="100"/>
        </p:scale>
        <p:origin x="-128"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svg"/><Relationship Id="rId5" Type="http://schemas.openxmlformats.org/officeDocument/2006/relationships/image" Target="../media/image4.png"/><Relationship Id="rId6" Type="http://schemas.openxmlformats.org/officeDocument/2006/relationships/image" Target="../media/image7.svg"/><Relationship Id="rId7" Type="http://schemas.openxmlformats.org/officeDocument/2006/relationships/image" Target="../media/image5.png"/><Relationship Id="rId8" Type="http://schemas.openxmlformats.org/officeDocument/2006/relationships/image" Target="../media/image9.svg"/><Relationship Id="rId1" Type="http://schemas.openxmlformats.org/officeDocument/2006/relationships/image" Target="../media/image2.png"/><Relationship Id="rId2" Type="http://schemas.openxmlformats.org/officeDocument/2006/relationships/image" Target="../media/image3.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6.svg"/><Relationship Id="rId5" Type="http://schemas.openxmlformats.org/officeDocument/2006/relationships/image" Target="../media/image21.png"/><Relationship Id="rId6" Type="http://schemas.openxmlformats.org/officeDocument/2006/relationships/image" Target="../media/image28.svg"/><Relationship Id="rId1" Type="http://schemas.openxmlformats.org/officeDocument/2006/relationships/image" Target="../media/image19.png"/><Relationship Id="rId2"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svg"/><Relationship Id="rId5" Type="http://schemas.openxmlformats.org/officeDocument/2006/relationships/image" Target="../media/image4.png"/><Relationship Id="rId6" Type="http://schemas.openxmlformats.org/officeDocument/2006/relationships/image" Target="../media/image7.svg"/><Relationship Id="rId7" Type="http://schemas.openxmlformats.org/officeDocument/2006/relationships/image" Target="../media/image5.png"/><Relationship Id="rId8" Type="http://schemas.openxmlformats.org/officeDocument/2006/relationships/image" Target="../media/image9.svg"/><Relationship Id="rId1" Type="http://schemas.openxmlformats.org/officeDocument/2006/relationships/image" Target="../media/image2.png"/><Relationship Id="rId2" Type="http://schemas.openxmlformats.org/officeDocument/2006/relationships/image" Target="../media/image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6.svg"/><Relationship Id="rId5" Type="http://schemas.openxmlformats.org/officeDocument/2006/relationships/image" Target="../media/image21.png"/><Relationship Id="rId6" Type="http://schemas.openxmlformats.org/officeDocument/2006/relationships/image" Target="../media/image28.svg"/><Relationship Id="rId1" Type="http://schemas.openxmlformats.org/officeDocument/2006/relationships/image" Target="../media/image19.png"/><Relationship Id="rId2"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82BFB-BE5C-45D4-8BAC-70AB4255BF38}" type="doc">
      <dgm:prSet loTypeId="urn:microsoft.com/office/officeart/2018/2/layout/IconCircle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A3D901A-2479-4338-9D05-7733AFDFCD67}">
      <dgm:prSet/>
      <dgm:spPr/>
      <dgm:t>
        <a:bodyPr/>
        <a:lstStyle/>
        <a:p>
          <a:pPr>
            <a:lnSpc>
              <a:spcPct val="100000"/>
            </a:lnSpc>
          </a:pPr>
          <a:r>
            <a:rPr lang="en-US"/>
            <a:t>Thank you for agreeing to serve on the FPCS ESSER III Stakeholder Advisory Committee!</a:t>
          </a:r>
        </a:p>
      </dgm:t>
    </dgm:pt>
    <dgm:pt modelId="{78492D69-8F73-4FB9-B622-BA4C8F713988}" type="parTrans" cxnId="{3AAFDA7C-0736-4445-8D81-C505CC9E1116}">
      <dgm:prSet/>
      <dgm:spPr/>
      <dgm:t>
        <a:bodyPr/>
        <a:lstStyle/>
        <a:p>
          <a:endParaRPr lang="en-US"/>
        </a:p>
      </dgm:t>
    </dgm:pt>
    <dgm:pt modelId="{BE4592DA-CD5E-462C-8EFF-24FF8E2A9160}" type="sibTrans" cxnId="{3AAFDA7C-0736-4445-8D81-C505CC9E1116}">
      <dgm:prSet phldrT="1" phldr="0"/>
      <dgm:spPr/>
      <dgm:t>
        <a:bodyPr/>
        <a:lstStyle/>
        <a:p>
          <a:pPr>
            <a:lnSpc>
              <a:spcPct val="100000"/>
            </a:lnSpc>
          </a:pPr>
          <a:endParaRPr lang="en-US"/>
        </a:p>
      </dgm:t>
    </dgm:pt>
    <dgm:pt modelId="{C22A28AF-193E-449D-8D76-DCBE2F9A5416}">
      <dgm:prSet/>
      <dgm:spPr/>
      <dgm:t>
        <a:bodyPr/>
        <a:lstStyle/>
        <a:p>
          <a:pPr>
            <a:lnSpc>
              <a:spcPct val="100000"/>
            </a:lnSpc>
          </a:pPr>
          <a:r>
            <a:rPr lang="en-US"/>
            <a:t>This group will meet twice yearly for three years</a:t>
          </a:r>
        </a:p>
      </dgm:t>
    </dgm:pt>
    <dgm:pt modelId="{DB080BD9-6EBC-4EC4-B94E-4724570AFD8C}" type="parTrans" cxnId="{C06D8B28-55CF-495D-987C-9FDDECB098F4}">
      <dgm:prSet/>
      <dgm:spPr/>
      <dgm:t>
        <a:bodyPr/>
        <a:lstStyle/>
        <a:p>
          <a:endParaRPr lang="en-US"/>
        </a:p>
      </dgm:t>
    </dgm:pt>
    <dgm:pt modelId="{A60DF601-AEBA-494D-B22C-3A42442275E4}" type="sibTrans" cxnId="{C06D8B28-55CF-495D-987C-9FDDECB098F4}">
      <dgm:prSet phldrT="2" phldr="0"/>
      <dgm:spPr/>
      <dgm:t>
        <a:bodyPr/>
        <a:lstStyle/>
        <a:p>
          <a:pPr>
            <a:lnSpc>
              <a:spcPct val="100000"/>
            </a:lnSpc>
          </a:pPr>
          <a:endParaRPr lang="en-US"/>
        </a:p>
      </dgm:t>
    </dgm:pt>
    <dgm:pt modelId="{2BCC672B-E853-4F3C-B660-1C999E492FC7}">
      <dgm:prSet/>
      <dgm:spPr/>
      <dgm:t>
        <a:bodyPr/>
        <a:lstStyle/>
        <a:p>
          <a:pPr>
            <a:lnSpc>
              <a:spcPct val="100000"/>
            </a:lnSpc>
          </a:pPr>
          <a:r>
            <a:rPr lang="en-US"/>
            <a:t>Members will provide the district with feedback and guidance about how grant funds are used</a:t>
          </a:r>
        </a:p>
      </dgm:t>
    </dgm:pt>
    <dgm:pt modelId="{08592A4D-95A5-477D-B7C1-5563822A85C7}" type="parTrans" cxnId="{D2C0D76D-7871-4E71-A3C7-428D31058F03}">
      <dgm:prSet/>
      <dgm:spPr/>
      <dgm:t>
        <a:bodyPr/>
        <a:lstStyle/>
        <a:p>
          <a:endParaRPr lang="en-US"/>
        </a:p>
      </dgm:t>
    </dgm:pt>
    <dgm:pt modelId="{39895A13-3005-473C-BFC4-68FA4FB27B9E}" type="sibTrans" cxnId="{D2C0D76D-7871-4E71-A3C7-428D31058F03}">
      <dgm:prSet phldrT="3" phldr="0"/>
      <dgm:spPr/>
      <dgm:t>
        <a:bodyPr/>
        <a:lstStyle/>
        <a:p>
          <a:pPr>
            <a:lnSpc>
              <a:spcPct val="100000"/>
            </a:lnSpc>
          </a:pPr>
          <a:endParaRPr lang="en-US"/>
        </a:p>
      </dgm:t>
    </dgm:pt>
    <dgm:pt modelId="{C1904CAC-F276-4B32-B844-AEE384E831D0}">
      <dgm:prSet/>
      <dgm:spPr/>
      <dgm:t>
        <a:bodyPr/>
        <a:lstStyle/>
        <a:p>
          <a:pPr>
            <a:lnSpc>
              <a:spcPct val="100000"/>
            </a:lnSpc>
          </a:pPr>
          <a:r>
            <a:rPr lang="en-US"/>
            <a:t>Members will receive regular updates about implementation and results</a:t>
          </a:r>
        </a:p>
      </dgm:t>
    </dgm:pt>
    <dgm:pt modelId="{203D6F1F-011C-418E-924B-482D63722D4F}" type="parTrans" cxnId="{7CB29293-AC4A-4370-AD22-80B438EF3C5C}">
      <dgm:prSet/>
      <dgm:spPr/>
      <dgm:t>
        <a:bodyPr/>
        <a:lstStyle/>
        <a:p>
          <a:endParaRPr lang="en-US"/>
        </a:p>
      </dgm:t>
    </dgm:pt>
    <dgm:pt modelId="{E924A0D6-8444-4553-B68F-DDDAFD364391}" type="sibTrans" cxnId="{7CB29293-AC4A-4370-AD22-80B438EF3C5C}">
      <dgm:prSet phldrT="4" phldr="0"/>
      <dgm:spPr/>
      <dgm:t>
        <a:bodyPr/>
        <a:lstStyle/>
        <a:p>
          <a:endParaRPr lang="en-US"/>
        </a:p>
      </dgm:t>
    </dgm:pt>
    <dgm:pt modelId="{13F55C55-9356-4CE5-9E24-68DEEFCBD983}" type="pres">
      <dgm:prSet presAssocID="{00182BFB-BE5C-45D4-8BAC-70AB4255BF38}" presName="root" presStyleCnt="0">
        <dgm:presLayoutVars>
          <dgm:dir/>
          <dgm:resizeHandles val="exact"/>
        </dgm:presLayoutVars>
      </dgm:prSet>
      <dgm:spPr/>
      <dgm:t>
        <a:bodyPr/>
        <a:lstStyle/>
        <a:p>
          <a:endParaRPr lang="en-US"/>
        </a:p>
      </dgm:t>
    </dgm:pt>
    <dgm:pt modelId="{2AB73F90-32A2-4C24-96A0-4CFD77600658}" type="pres">
      <dgm:prSet presAssocID="{00182BFB-BE5C-45D4-8BAC-70AB4255BF38}" presName="container" presStyleCnt="0">
        <dgm:presLayoutVars>
          <dgm:dir/>
          <dgm:resizeHandles val="exact"/>
        </dgm:presLayoutVars>
      </dgm:prSet>
      <dgm:spPr/>
    </dgm:pt>
    <dgm:pt modelId="{BB0A8C79-77B7-4E8F-A3E8-223FAF4CACB9}" type="pres">
      <dgm:prSet presAssocID="{3A3D901A-2479-4338-9D05-7733AFDFCD67}" presName="compNode" presStyleCnt="0"/>
      <dgm:spPr/>
    </dgm:pt>
    <dgm:pt modelId="{F3BD2525-EBFC-4A82-94FC-912D93E21DCD}" type="pres">
      <dgm:prSet presAssocID="{3A3D901A-2479-4338-9D05-7733AFDFCD67}" presName="iconBgRect" presStyleLbl="bgShp" presStyleIdx="0" presStyleCnt="4"/>
      <dgm:spPr/>
    </dgm:pt>
    <dgm:pt modelId="{2EF1B296-219B-43AD-8F2C-118108731B24}" type="pres">
      <dgm:prSet presAssocID="{3A3D901A-2479-4338-9D05-7733AFDFCD6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eeting"/>
        </a:ext>
      </dgm:extLst>
    </dgm:pt>
    <dgm:pt modelId="{71460A1D-5791-4155-854A-029F7E66CAA9}" type="pres">
      <dgm:prSet presAssocID="{3A3D901A-2479-4338-9D05-7733AFDFCD67}" presName="spaceRect" presStyleCnt="0"/>
      <dgm:spPr/>
    </dgm:pt>
    <dgm:pt modelId="{392A6DF5-60BE-4745-99D4-D7F4041CFFBD}" type="pres">
      <dgm:prSet presAssocID="{3A3D901A-2479-4338-9D05-7733AFDFCD67}" presName="textRect" presStyleLbl="revTx" presStyleIdx="0" presStyleCnt="4">
        <dgm:presLayoutVars>
          <dgm:chMax val="1"/>
          <dgm:chPref val="1"/>
        </dgm:presLayoutVars>
      </dgm:prSet>
      <dgm:spPr/>
      <dgm:t>
        <a:bodyPr/>
        <a:lstStyle/>
        <a:p>
          <a:endParaRPr lang="en-US"/>
        </a:p>
      </dgm:t>
    </dgm:pt>
    <dgm:pt modelId="{23ADAB8D-982B-4734-9225-DAFE7AD3D005}" type="pres">
      <dgm:prSet presAssocID="{BE4592DA-CD5E-462C-8EFF-24FF8E2A9160}" presName="sibTrans" presStyleLbl="sibTrans2D1" presStyleIdx="0" presStyleCnt="0"/>
      <dgm:spPr/>
      <dgm:t>
        <a:bodyPr/>
        <a:lstStyle/>
        <a:p>
          <a:endParaRPr lang="en-US"/>
        </a:p>
      </dgm:t>
    </dgm:pt>
    <dgm:pt modelId="{7D369D18-4C65-4A3D-9C07-C89ABEA90C6B}" type="pres">
      <dgm:prSet presAssocID="{C22A28AF-193E-449D-8D76-DCBE2F9A5416}" presName="compNode" presStyleCnt="0"/>
      <dgm:spPr/>
    </dgm:pt>
    <dgm:pt modelId="{2574F96F-C4DB-408F-955E-7CD4B8D07F2D}" type="pres">
      <dgm:prSet presAssocID="{C22A28AF-193E-449D-8D76-DCBE2F9A5416}" presName="iconBgRect" presStyleLbl="bgShp" presStyleIdx="1" presStyleCnt="4"/>
      <dgm:spPr/>
    </dgm:pt>
    <dgm:pt modelId="{1C49523D-83B1-42AE-A259-88C8401271AC}" type="pres">
      <dgm:prSet presAssocID="{C22A28AF-193E-449D-8D76-DCBE2F9A541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roup"/>
        </a:ext>
      </dgm:extLst>
    </dgm:pt>
    <dgm:pt modelId="{6779049E-A1E8-474D-9810-7268844E459F}" type="pres">
      <dgm:prSet presAssocID="{C22A28AF-193E-449D-8D76-DCBE2F9A5416}" presName="spaceRect" presStyleCnt="0"/>
      <dgm:spPr/>
    </dgm:pt>
    <dgm:pt modelId="{DD76B06F-D1DF-4CDA-B3DD-17845CBDA308}" type="pres">
      <dgm:prSet presAssocID="{C22A28AF-193E-449D-8D76-DCBE2F9A5416}" presName="textRect" presStyleLbl="revTx" presStyleIdx="1" presStyleCnt="4">
        <dgm:presLayoutVars>
          <dgm:chMax val="1"/>
          <dgm:chPref val="1"/>
        </dgm:presLayoutVars>
      </dgm:prSet>
      <dgm:spPr/>
      <dgm:t>
        <a:bodyPr/>
        <a:lstStyle/>
        <a:p>
          <a:endParaRPr lang="en-US"/>
        </a:p>
      </dgm:t>
    </dgm:pt>
    <dgm:pt modelId="{6F8903FB-B9F2-43CE-BAA2-58154B05FA24}" type="pres">
      <dgm:prSet presAssocID="{A60DF601-AEBA-494D-B22C-3A42442275E4}" presName="sibTrans" presStyleLbl="sibTrans2D1" presStyleIdx="0" presStyleCnt="0"/>
      <dgm:spPr/>
      <dgm:t>
        <a:bodyPr/>
        <a:lstStyle/>
        <a:p>
          <a:endParaRPr lang="en-US"/>
        </a:p>
      </dgm:t>
    </dgm:pt>
    <dgm:pt modelId="{D5E7C5F4-961B-4655-818F-6478CB2D4B25}" type="pres">
      <dgm:prSet presAssocID="{2BCC672B-E853-4F3C-B660-1C999E492FC7}" presName="compNode" presStyleCnt="0"/>
      <dgm:spPr/>
    </dgm:pt>
    <dgm:pt modelId="{E2C690B2-9E2F-4DA0-A164-E22A4CEFDF3D}" type="pres">
      <dgm:prSet presAssocID="{2BCC672B-E853-4F3C-B660-1C999E492FC7}" presName="iconBgRect" presStyleLbl="bgShp" presStyleIdx="2" presStyleCnt="4"/>
      <dgm:spPr/>
    </dgm:pt>
    <dgm:pt modelId="{12171750-106B-4EA3-BFF3-01123FAB134B}" type="pres">
      <dgm:prSet presAssocID="{2BCC672B-E853-4F3C-B660-1C999E492F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Money"/>
        </a:ext>
      </dgm:extLst>
    </dgm:pt>
    <dgm:pt modelId="{4417DCC3-069A-40BF-A789-A3C589F2A7CB}" type="pres">
      <dgm:prSet presAssocID="{2BCC672B-E853-4F3C-B660-1C999E492FC7}" presName="spaceRect" presStyleCnt="0"/>
      <dgm:spPr/>
    </dgm:pt>
    <dgm:pt modelId="{A1F8A9C4-3D02-4E0C-A7F0-8799CF36CCE1}" type="pres">
      <dgm:prSet presAssocID="{2BCC672B-E853-4F3C-B660-1C999E492FC7}" presName="textRect" presStyleLbl="revTx" presStyleIdx="2" presStyleCnt="4">
        <dgm:presLayoutVars>
          <dgm:chMax val="1"/>
          <dgm:chPref val="1"/>
        </dgm:presLayoutVars>
      </dgm:prSet>
      <dgm:spPr/>
      <dgm:t>
        <a:bodyPr/>
        <a:lstStyle/>
        <a:p>
          <a:endParaRPr lang="en-US"/>
        </a:p>
      </dgm:t>
    </dgm:pt>
    <dgm:pt modelId="{42CEF65C-D6FB-41DB-A8B8-6679D3398823}" type="pres">
      <dgm:prSet presAssocID="{39895A13-3005-473C-BFC4-68FA4FB27B9E}" presName="sibTrans" presStyleLbl="sibTrans2D1" presStyleIdx="0" presStyleCnt="0"/>
      <dgm:spPr/>
      <dgm:t>
        <a:bodyPr/>
        <a:lstStyle/>
        <a:p>
          <a:endParaRPr lang="en-US"/>
        </a:p>
      </dgm:t>
    </dgm:pt>
    <dgm:pt modelId="{ADA7FC4F-54E3-4E77-B2D7-825335DA2958}" type="pres">
      <dgm:prSet presAssocID="{C1904CAC-F276-4B32-B844-AEE384E831D0}" presName="compNode" presStyleCnt="0"/>
      <dgm:spPr/>
    </dgm:pt>
    <dgm:pt modelId="{A1FDFB12-C328-4581-921F-695CDBF5F439}" type="pres">
      <dgm:prSet presAssocID="{C1904CAC-F276-4B32-B844-AEE384E831D0}" presName="iconBgRect" presStyleLbl="bgShp" presStyleIdx="3" presStyleCnt="4"/>
      <dgm:spPr/>
    </dgm:pt>
    <dgm:pt modelId="{FE2E5932-67D8-4C21-A534-31DB27E64D2A}" type="pres">
      <dgm:prSet presAssocID="{C1904CAC-F276-4B32-B844-AEE384E831D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heckmark"/>
        </a:ext>
      </dgm:extLst>
    </dgm:pt>
    <dgm:pt modelId="{07D6C9F3-D2DA-4F5E-95BB-73611D8212E0}" type="pres">
      <dgm:prSet presAssocID="{C1904CAC-F276-4B32-B844-AEE384E831D0}" presName="spaceRect" presStyleCnt="0"/>
      <dgm:spPr/>
    </dgm:pt>
    <dgm:pt modelId="{64F06B42-9B84-4DE6-80FE-AA85256F0CD0}" type="pres">
      <dgm:prSet presAssocID="{C1904CAC-F276-4B32-B844-AEE384E831D0}" presName="textRect" presStyleLbl="revTx" presStyleIdx="3" presStyleCnt="4">
        <dgm:presLayoutVars>
          <dgm:chMax val="1"/>
          <dgm:chPref val="1"/>
        </dgm:presLayoutVars>
      </dgm:prSet>
      <dgm:spPr/>
      <dgm:t>
        <a:bodyPr/>
        <a:lstStyle/>
        <a:p>
          <a:endParaRPr lang="en-US"/>
        </a:p>
      </dgm:t>
    </dgm:pt>
  </dgm:ptLst>
  <dgm:cxnLst>
    <dgm:cxn modelId="{26A4CD3C-53B6-45AC-A484-0C082A801D97}" type="presOf" srcId="{3A3D901A-2479-4338-9D05-7733AFDFCD67}" destId="{392A6DF5-60BE-4745-99D4-D7F4041CFFBD}" srcOrd="0" destOrd="0" presId="urn:microsoft.com/office/officeart/2018/2/layout/IconCircleList"/>
    <dgm:cxn modelId="{7CB29293-AC4A-4370-AD22-80B438EF3C5C}" srcId="{00182BFB-BE5C-45D4-8BAC-70AB4255BF38}" destId="{C1904CAC-F276-4B32-B844-AEE384E831D0}" srcOrd="3" destOrd="0" parTransId="{203D6F1F-011C-418E-924B-482D63722D4F}" sibTransId="{E924A0D6-8444-4553-B68F-DDDAFD364391}"/>
    <dgm:cxn modelId="{D1778533-1B12-4213-A798-DDC7AA86AFEC}" type="presOf" srcId="{C1904CAC-F276-4B32-B844-AEE384E831D0}" destId="{64F06B42-9B84-4DE6-80FE-AA85256F0CD0}" srcOrd="0" destOrd="0" presId="urn:microsoft.com/office/officeart/2018/2/layout/IconCircleList"/>
    <dgm:cxn modelId="{A90EE327-82C6-485B-A782-5D213B2EF4FC}" type="presOf" srcId="{A60DF601-AEBA-494D-B22C-3A42442275E4}" destId="{6F8903FB-B9F2-43CE-BAA2-58154B05FA24}" srcOrd="0" destOrd="0" presId="urn:microsoft.com/office/officeart/2018/2/layout/IconCircleList"/>
    <dgm:cxn modelId="{3AAFDA7C-0736-4445-8D81-C505CC9E1116}" srcId="{00182BFB-BE5C-45D4-8BAC-70AB4255BF38}" destId="{3A3D901A-2479-4338-9D05-7733AFDFCD67}" srcOrd="0" destOrd="0" parTransId="{78492D69-8F73-4FB9-B622-BA4C8F713988}" sibTransId="{BE4592DA-CD5E-462C-8EFF-24FF8E2A9160}"/>
    <dgm:cxn modelId="{BB8C5EEA-95D1-4823-B9B5-E631D28E04A0}" type="presOf" srcId="{BE4592DA-CD5E-462C-8EFF-24FF8E2A9160}" destId="{23ADAB8D-982B-4734-9225-DAFE7AD3D005}" srcOrd="0" destOrd="0" presId="urn:microsoft.com/office/officeart/2018/2/layout/IconCircleList"/>
    <dgm:cxn modelId="{D2C0D76D-7871-4E71-A3C7-428D31058F03}" srcId="{00182BFB-BE5C-45D4-8BAC-70AB4255BF38}" destId="{2BCC672B-E853-4F3C-B660-1C999E492FC7}" srcOrd="2" destOrd="0" parTransId="{08592A4D-95A5-477D-B7C1-5563822A85C7}" sibTransId="{39895A13-3005-473C-BFC4-68FA4FB27B9E}"/>
    <dgm:cxn modelId="{A39F13FC-AEF1-4B56-A9D1-838A05FEBF63}" type="presOf" srcId="{2BCC672B-E853-4F3C-B660-1C999E492FC7}" destId="{A1F8A9C4-3D02-4E0C-A7F0-8799CF36CCE1}" srcOrd="0" destOrd="0" presId="urn:microsoft.com/office/officeart/2018/2/layout/IconCircleList"/>
    <dgm:cxn modelId="{C5C3C533-5537-4B9B-972E-E6BC35871F66}" type="presOf" srcId="{00182BFB-BE5C-45D4-8BAC-70AB4255BF38}" destId="{13F55C55-9356-4CE5-9E24-68DEEFCBD983}" srcOrd="0" destOrd="0" presId="urn:microsoft.com/office/officeart/2018/2/layout/IconCircleList"/>
    <dgm:cxn modelId="{F52A48F2-6784-431D-8BC6-8405014D4291}" type="presOf" srcId="{39895A13-3005-473C-BFC4-68FA4FB27B9E}" destId="{42CEF65C-D6FB-41DB-A8B8-6679D3398823}" srcOrd="0" destOrd="0" presId="urn:microsoft.com/office/officeart/2018/2/layout/IconCircleList"/>
    <dgm:cxn modelId="{F6FAAAE0-B786-4255-83C7-D15A08187F9B}" type="presOf" srcId="{C22A28AF-193E-449D-8D76-DCBE2F9A5416}" destId="{DD76B06F-D1DF-4CDA-B3DD-17845CBDA308}" srcOrd="0" destOrd="0" presId="urn:microsoft.com/office/officeart/2018/2/layout/IconCircleList"/>
    <dgm:cxn modelId="{C06D8B28-55CF-495D-987C-9FDDECB098F4}" srcId="{00182BFB-BE5C-45D4-8BAC-70AB4255BF38}" destId="{C22A28AF-193E-449D-8D76-DCBE2F9A5416}" srcOrd="1" destOrd="0" parTransId="{DB080BD9-6EBC-4EC4-B94E-4724570AFD8C}" sibTransId="{A60DF601-AEBA-494D-B22C-3A42442275E4}"/>
    <dgm:cxn modelId="{9FFD0C5E-AF37-46EA-A55C-16BBDDA4076D}" type="presParOf" srcId="{13F55C55-9356-4CE5-9E24-68DEEFCBD983}" destId="{2AB73F90-32A2-4C24-96A0-4CFD77600658}" srcOrd="0" destOrd="0" presId="urn:microsoft.com/office/officeart/2018/2/layout/IconCircleList"/>
    <dgm:cxn modelId="{DBDC3EB6-F487-4D3A-BEF5-2630D447A4FA}" type="presParOf" srcId="{2AB73F90-32A2-4C24-96A0-4CFD77600658}" destId="{BB0A8C79-77B7-4E8F-A3E8-223FAF4CACB9}" srcOrd="0" destOrd="0" presId="urn:microsoft.com/office/officeart/2018/2/layout/IconCircleList"/>
    <dgm:cxn modelId="{D8C944A8-D9CF-421E-83E0-1E4DAAA29EE8}" type="presParOf" srcId="{BB0A8C79-77B7-4E8F-A3E8-223FAF4CACB9}" destId="{F3BD2525-EBFC-4A82-94FC-912D93E21DCD}" srcOrd="0" destOrd="0" presId="urn:microsoft.com/office/officeart/2018/2/layout/IconCircleList"/>
    <dgm:cxn modelId="{C17B80A1-CD87-4744-8D04-959316E73EC4}" type="presParOf" srcId="{BB0A8C79-77B7-4E8F-A3E8-223FAF4CACB9}" destId="{2EF1B296-219B-43AD-8F2C-118108731B24}" srcOrd="1" destOrd="0" presId="urn:microsoft.com/office/officeart/2018/2/layout/IconCircleList"/>
    <dgm:cxn modelId="{7D78DF49-B227-4FFB-A74D-F40BB2DDA2F0}" type="presParOf" srcId="{BB0A8C79-77B7-4E8F-A3E8-223FAF4CACB9}" destId="{71460A1D-5791-4155-854A-029F7E66CAA9}" srcOrd="2" destOrd="0" presId="urn:microsoft.com/office/officeart/2018/2/layout/IconCircleList"/>
    <dgm:cxn modelId="{DAA2C04E-D762-4519-AF83-9B11AFE20746}" type="presParOf" srcId="{BB0A8C79-77B7-4E8F-A3E8-223FAF4CACB9}" destId="{392A6DF5-60BE-4745-99D4-D7F4041CFFBD}" srcOrd="3" destOrd="0" presId="urn:microsoft.com/office/officeart/2018/2/layout/IconCircleList"/>
    <dgm:cxn modelId="{B69397DB-1C98-49F8-8015-B9C82E390722}" type="presParOf" srcId="{2AB73F90-32A2-4C24-96A0-4CFD77600658}" destId="{23ADAB8D-982B-4734-9225-DAFE7AD3D005}" srcOrd="1" destOrd="0" presId="urn:microsoft.com/office/officeart/2018/2/layout/IconCircleList"/>
    <dgm:cxn modelId="{05318867-A3E2-4D15-BB12-EC1A2DBD9C74}" type="presParOf" srcId="{2AB73F90-32A2-4C24-96A0-4CFD77600658}" destId="{7D369D18-4C65-4A3D-9C07-C89ABEA90C6B}" srcOrd="2" destOrd="0" presId="urn:microsoft.com/office/officeart/2018/2/layout/IconCircleList"/>
    <dgm:cxn modelId="{C996A1CA-9116-474E-8842-A29C6DE77814}" type="presParOf" srcId="{7D369D18-4C65-4A3D-9C07-C89ABEA90C6B}" destId="{2574F96F-C4DB-408F-955E-7CD4B8D07F2D}" srcOrd="0" destOrd="0" presId="urn:microsoft.com/office/officeart/2018/2/layout/IconCircleList"/>
    <dgm:cxn modelId="{FB892CE9-A732-4702-9E6B-1120479BAAED}" type="presParOf" srcId="{7D369D18-4C65-4A3D-9C07-C89ABEA90C6B}" destId="{1C49523D-83B1-42AE-A259-88C8401271AC}" srcOrd="1" destOrd="0" presId="urn:microsoft.com/office/officeart/2018/2/layout/IconCircleList"/>
    <dgm:cxn modelId="{F0A56DCB-D743-485C-88D1-8CB7AF8562FF}" type="presParOf" srcId="{7D369D18-4C65-4A3D-9C07-C89ABEA90C6B}" destId="{6779049E-A1E8-474D-9810-7268844E459F}" srcOrd="2" destOrd="0" presId="urn:microsoft.com/office/officeart/2018/2/layout/IconCircleList"/>
    <dgm:cxn modelId="{8945550F-FEFF-4C4A-AB06-F81A69B3DED6}" type="presParOf" srcId="{7D369D18-4C65-4A3D-9C07-C89ABEA90C6B}" destId="{DD76B06F-D1DF-4CDA-B3DD-17845CBDA308}" srcOrd="3" destOrd="0" presId="urn:microsoft.com/office/officeart/2018/2/layout/IconCircleList"/>
    <dgm:cxn modelId="{51A7A6B4-519C-41EA-8FF2-DCA2D3E2F3BE}" type="presParOf" srcId="{2AB73F90-32A2-4C24-96A0-4CFD77600658}" destId="{6F8903FB-B9F2-43CE-BAA2-58154B05FA24}" srcOrd="3" destOrd="0" presId="urn:microsoft.com/office/officeart/2018/2/layout/IconCircleList"/>
    <dgm:cxn modelId="{4B45F226-47C3-402E-8038-ACB8B372B56A}" type="presParOf" srcId="{2AB73F90-32A2-4C24-96A0-4CFD77600658}" destId="{D5E7C5F4-961B-4655-818F-6478CB2D4B25}" srcOrd="4" destOrd="0" presId="urn:microsoft.com/office/officeart/2018/2/layout/IconCircleList"/>
    <dgm:cxn modelId="{4A5D2964-0BCA-4744-ABE4-CB999783DC9A}" type="presParOf" srcId="{D5E7C5F4-961B-4655-818F-6478CB2D4B25}" destId="{E2C690B2-9E2F-4DA0-A164-E22A4CEFDF3D}" srcOrd="0" destOrd="0" presId="urn:microsoft.com/office/officeart/2018/2/layout/IconCircleList"/>
    <dgm:cxn modelId="{AE2145F6-2AC2-46DE-91C7-12FBF4F26DB6}" type="presParOf" srcId="{D5E7C5F4-961B-4655-818F-6478CB2D4B25}" destId="{12171750-106B-4EA3-BFF3-01123FAB134B}" srcOrd="1" destOrd="0" presId="urn:microsoft.com/office/officeart/2018/2/layout/IconCircleList"/>
    <dgm:cxn modelId="{3CF161B0-24A6-4732-BAF7-AC1F8F6D60BE}" type="presParOf" srcId="{D5E7C5F4-961B-4655-818F-6478CB2D4B25}" destId="{4417DCC3-069A-40BF-A789-A3C589F2A7CB}" srcOrd="2" destOrd="0" presId="urn:microsoft.com/office/officeart/2018/2/layout/IconCircleList"/>
    <dgm:cxn modelId="{B1F4EBA7-7634-4747-9669-67BD1FFEE836}" type="presParOf" srcId="{D5E7C5F4-961B-4655-818F-6478CB2D4B25}" destId="{A1F8A9C4-3D02-4E0C-A7F0-8799CF36CCE1}" srcOrd="3" destOrd="0" presId="urn:microsoft.com/office/officeart/2018/2/layout/IconCircleList"/>
    <dgm:cxn modelId="{D1227D1D-0099-4983-BC4D-6844D3B5BA10}" type="presParOf" srcId="{2AB73F90-32A2-4C24-96A0-4CFD77600658}" destId="{42CEF65C-D6FB-41DB-A8B8-6679D3398823}" srcOrd="5" destOrd="0" presId="urn:microsoft.com/office/officeart/2018/2/layout/IconCircleList"/>
    <dgm:cxn modelId="{CE286D2E-7DCA-4CA7-8999-9564EBF170F0}" type="presParOf" srcId="{2AB73F90-32A2-4C24-96A0-4CFD77600658}" destId="{ADA7FC4F-54E3-4E77-B2D7-825335DA2958}" srcOrd="6" destOrd="0" presId="urn:microsoft.com/office/officeart/2018/2/layout/IconCircleList"/>
    <dgm:cxn modelId="{3496B93F-1908-4FF6-BDA3-59ADEE4E6A57}" type="presParOf" srcId="{ADA7FC4F-54E3-4E77-B2D7-825335DA2958}" destId="{A1FDFB12-C328-4581-921F-695CDBF5F439}" srcOrd="0" destOrd="0" presId="urn:microsoft.com/office/officeart/2018/2/layout/IconCircleList"/>
    <dgm:cxn modelId="{740E7C70-0E84-4656-BC5E-5B211CCCB32D}" type="presParOf" srcId="{ADA7FC4F-54E3-4E77-B2D7-825335DA2958}" destId="{FE2E5932-67D8-4C21-A534-31DB27E64D2A}" srcOrd="1" destOrd="0" presId="urn:microsoft.com/office/officeart/2018/2/layout/IconCircleList"/>
    <dgm:cxn modelId="{56A4CDC7-D95A-4387-940E-289496196A31}" type="presParOf" srcId="{ADA7FC4F-54E3-4E77-B2D7-825335DA2958}" destId="{07D6C9F3-D2DA-4F5E-95BB-73611D8212E0}" srcOrd="2" destOrd="0" presId="urn:microsoft.com/office/officeart/2018/2/layout/IconCircleList"/>
    <dgm:cxn modelId="{4039CE04-478E-49B2-BB67-5EC6B10D37C4}" type="presParOf" srcId="{ADA7FC4F-54E3-4E77-B2D7-825335DA2958}" destId="{64F06B42-9B84-4DE6-80FE-AA85256F0CD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7E00D4-104F-47FF-B8A5-EF0E21166E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CE0A65D-9EF1-478C-9297-AE1ABFAFDBE1}">
      <dgm:prSet/>
      <dgm:spPr/>
      <dgm:t>
        <a:bodyPr/>
        <a:lstStyle/>
        <a:p>
          <a:r>
            <a:rPr lang="en-US" dirty="0"/>
            <a:t>Total State Allocation- $2,020,070,466</a:t>
          </a:r>
        </a:p>
      </dgm:t>
    </dgm:pt>
    <dgm:pt modelId="{975892B1-CB34-4843-AC5E-6A5C65BCED40}" type="parTrans" cxnId="{9836A11C-4CCE-4A43-829B-B9DCA577C825}">
      <dgm:prSet/>
      <dgm:spPr/>
      <dgm:t>
        <a:bodyPr/>
        <a:lstStyle/>
        <a:p>
          <a:endParaRPr lang="en-US"/>
        </a:p>
      </dgm:t>
    </dgm:pt>
    <dgm:pt modelId="{AB077143-180C-41DA-91FC-CBB310973289}" type="sibTrans" cxnId="{9836A11C-4CCE-4A43-829B-B9DCA577C825}">
      <dgm:prSet/>
      <dgm:spPr/>
      <dgm:t>
        <a:bodyPr/>
        <a:lstStyle/>
        <a:p>
          <a:endParaRPr lang="en-US" dirty="0"/>
        </a:p>
      </dgm:t>
    </dgm:pt>
    <dgm:pt modelId="{DA38150C-699A-43D9-8FFB-135C211BB9C0}">
      <dgm:prSet/>
      <dgm:spPr/>
      <dgm:t>
        <a:bodyPr/>
        <a:lstStyle/>
        <a:p>
          <a:r>
            <a:rPr lang="en-US" dirty="0"/>
            <a:t>FPCS- ARP-ESSER $6,477,351.00 </a:t>
          </a:r>
        </a:p>
      </dgm:t>
    </dgm:pt>
    <dgm:pt modelId="{277AA137-7ACD-407D-8E52-F146958E1DA0}" type="parTrans" cxnId="{E8D07203-1DEB-4951-9A4F-8CF2FFE0B2A9}">
      <dgm:prSet/>
      <dgm:spPr/>
      <dgm:t>
        <a:bodyPr/>
        <a:lstStyle/>
        <a:p>
          <a:endParaRPr lang="en-US"/>
        </a:p>
      </dgm:t>
    </dgm:pt>
    <dgm:pt modelId="{30F4B570-BECF-43ED-9E8E-730CBC3F59EC}" type="sibTrans" cxnId="{E8D07203-1DEB-4951-9A4F-8CF2FFE0B2A9}">
      <dgm:prSet/>
      <dgm:spPr/>
      <dgm:t>
        <a:bodyPr/>
        <a:lstStyle/>
        <a:p>
          <a:endParaRPr lang="en-US" dirty="0"/>
        </a:p>
      </dgm:t>
    </dgm:pt>
    <dgm:pt modelId="{F71A0ECF-7DFC-4A39-8126-274DB374DB9B}">
      <dgm:prSet/>
      <dgm:spPr/>
      <dgm:t>
        <a:bodyPr/>
        <a:lstStyle/>
        <a:p>
          <a:r>
            <a:rPr lang="en-US" dirty="0"/>
            <a:t>FPCS ARP-ESSER-SR $689,149.00  </a:t>
          </a:r>
        </a:p>
      </dgm:t>
    </dgm:pt>
    <dgm:pt modelId="{AA5742D5-F836-40A3-BF2B-446CE4ABDB61}" type="parTrans" cxnId="{0AC66D4F-E5FF-44A5-9895-75AF829942D8}">
      <dgm:prSet/>
      <dgm:spPr/>
      <dgm:t>
        <a:bodyPr/>
        <a:lstStyle/>
        <a:p>
          <a:endParaRPr lang="en-US"/>
        </a:p>
      </dgm:t>
    </dgm:pt>
    <dgm:pt modelId="{E7375A88-5EAE-4B51-A25C-E46367E3751E}" type="sibTrans" cxnId="{0AC66D4F-E5FF-44A5-9895-75AF829942D8}">
      <dgm:prSet/>
      <dgm:spPr/>
      <dgm:t>
        <a:bodyPr/>
        <a:lstStyle/>
        <a:p>
          <a:endParaRPr lang="en-US"/>
        </a:p>
      </dgm:t>
    </dgm:pt>
    <dgm:pt modelId="{7B24C911-BD3B-4194-9759-F9C17DBFEA2D}" type="pres">
      <dgm:prSet presAssocID="{777E00D4-104F-47FF-B8A5-EF0E21166E69}" presName="vert0" presStyleCnt="0">
        <dgm:presLayoutVars>
          <dgm:dir/>
          <dgm:animOne val="branch"/>
          <dgm:animLvl val="lvl"/>
        </dgm:presLayoutVars>
      </dgm:prSet>
      <dgm:spPr/>
      <dgm:t>
        <a:bodyPr/>
        <a:lstStyle/>
        <a:p>
          <a:endParaRPr lang="en-US"/>
        </a:p>
      </dgm:t>
    </dgm:pt>
    <dgm:pt modelId="{93AA00AB-70F2-4816-A2EC-4504EF830195}" type="pres">
      <dgm:prSet presAssocID="{9CE0A65D-9EF1-478C-9297-AE1ABFAFDBE1}" presName="thickLine" presStyleLbl="alignNode1" presStyleIdx="0" presStyleCnt="3"/>
      <dgm:spPr/>
    </dgm:pt>
    <dgm:pt modelId="{2FDBDF0D-A67D-40C2-B6BB-78BF88739B31}" type="pres">
      <dgm:prSet presAssocID="{9CE0A65D-9EF1-478C-9297-AE1ABFAFDBE1}" presName="horz1" presStyleCnt="0"/>
      <dgm:spPr/>
    </dgm:pt>
    <dgm:pt modelId="{CD33CCA9-BF89-4887-A724-BC015FFE50C8}" type="pres">
      <dgm:prSet presAssocID="{9CE0A65D-9EF1-478C-9297-AE1ABFAFDBE1}" presName="tx1" presStyleLbl="revTx" presStyleIdx="0" presStyleCnt="3"/>
      <dgm:spPr/>
      <dgm:t>
        <a:bodyPr/>
        <a:lstStyle/>
        <a:p>
          <a:endParaRPr lang="en-US"/>
        </a:p>
      </dgm:t>
    </dgm:pt>
    <dgm:pt modelId="{61C7A3DF-DE02-472B-AD0F-23EA1A02F950}" type="pres">
      <dgm:prSet presAssocID="{9CE0A65D-9EF1-478C-9297-AE1ABFAFDBE1}" presName="vert1" presStyleCnt="0"/>
      <dgm:spPr/>
    </dgm:pt>
    <dgm:pt modelId="{652B399A-99DB-4036-BD22-3CABEDBDD62C}" type="pres">
      <dgm:prSet presAssocID="{DA38150C-699A-43D9-8FFB-135C211BB9C0}" presName="thickLine" presStyleLbl="alignNode1" presStyleIdx="1" presStyleCnt="3"/>
      <dgm:spPr/>
    </dgm:pt>
    <dgm:pt modelId="{CEB63C59-B709-45C1-8623-A532CDCFDB78}" type="pres">
      <dgm:prSet presAssocID="{DA38150C-699A-43D9-8FFB-135C211BB9C0}" presName="horz1" presStyleCnt="0"/>
      <dgm:spPr/>
    </dgm:pt>
    <dgm:pt modelId="{39B46715-78EE-44C1-8462-2ED88BD2D9CC}" type="pres">
      <dgm:prSet presAssocID="{DA38150C-699A-43D9-8FFB-135C211BB9C0}" presName="tx1" presStyleLbl="revTx" presStyleIdx="1" presStyleCnt="3"/>
      <dgm:spPr/>
      <dgm:t>
        <a:bodyPr/>
        <a:lstStyle/>
        <a:p>
          <a:endParaRPr lang="en-US"/>
        </a:p>
      </dgm:t>
    </dgm:pt>
    <dgm:pt modelId="{89AB2222-65E8-4DE7-8ACF-AB817F083D0A}" type="pres">
      <dgm:prSet presAssocID="{DA38150C-699A-43D9-8FFB-135C211BB9C0}" presName="vert1" presStyleCnt="0"/>
      <dgm:spPr/>
    </dgm:pt>
    <dgm:pt modelId="{FB9839A5-F095-42F0-B97A-1EDDB6FA7D1A}" type="pres">
      <dgm:prSet presAssocID="{F71A0ECF-7DFC-4A39-8126-274DB374DB9B}" presName="thickLine" presStyleLbl="alignNode1" presStyleIdx="2" presStyleCnt="3"/>
      <dgm:spPr/>
    </dgm:pt>
    <dgm:pt modelId="{A07B44EF-7AEE-4F0A-BDB6-EC06DC9E3314}" type="pres">
      <dgm:prSet presAssocID="{F71A0ECF-7DFC-4A39-8126-274DB374DB9B}" presName="horz1" presStyleCnt="0"/>
      <dgm:spPr/>
    </dgm:pt>
    <dgm:pt modelId="{1D158463-D202-4712-B317-C3286A188C45}" type="pres">
      <dgm:prSet presAssocID="{F71A0ECF-7DFC-4A39-8126-274DB374DB9B}" presName="tx1" presStyleLbl="revTx" presStyleIdx="2" presStyleCnt="3"/>
      <dgm:spPr/>
      <dgm:t>
        <a:bodyPr/>
        <a:lstStyle/>
        <a:p>
          <a:endParaRPr lang="en-US"/>
        </a:p>
      </dgm:t>
    </dgm:pt>
    <dgm:pt modelId="{6AE08871-59D8-4A53-8829-05F839D47426}" type="pres">
      <dgm:prSet presAssocID="{F71A0ECF-7DFC-4A39-8126-274DB374DB9B}" presName="vert1" presStyleCnt="0"/>
      <dgm:spPr/>
    </dgm:pt>
  </dgm:ptLst>
  <dgm:cxnLst>
    <dgm:cxn modelId="{E46B7AA3-F99E-48F2-B372-F4824DC6353E}" type="presOf" srcId="{F71A0ECF-7DFC-4A39-8126-274DB374DB9B}" destId="{1D158463-D202-4712-B317-C3286A188C45}" srcOrd="0" destOrd="0" presId="urn:microsoft.com/office/officeart/2008/layout/LinedList"/>
    <dgm:cxn modelId="{9F111E92-3412-4FBC-8946-B8307119ECA0}" type="presOf" srcId="{777E00D4-104F-47FF-B8A5-EF0E21166E69}" destId="{7B24C911-BD3B-4194-9759-F9C17DBFEA2D}" srcOrd="0" destOrd="0" presId="urn:microsoft.com/office/officeart/2008/layout/LinedList"/>
    <dgm:cxn modelId="{EB269E52-3339-4099-9573-9239F9B9EBD1}" type="presOf" srcId="{9CE0A65D-9EF1-478C-9297-AE1ABFAFDBE1}" destId="{CD33CCA9-BF89-4887-A724-BC015FFE50C8}" srcOrd="0" destOrd="0" presId="urn:microsoft.com/office/officeart/2008/layout/LinedList"/>
    <dgm:cxn modelId="{0AC66D4F-E5FF-44A5-9895-75AF829942D8}" srcId="{777E00D4-104F-47FF-B8A5-EF0E21166E69}" destId="{F71A0ECF-7DFC-4A39-8126-274DB374DB9B}" srcOrd="2" destOrd="0" parTransId="{AA5742D5-F836-40A3-BF2B-446CE4ABDB61}" sibTransId="{E7375A88-5EAE-4B51-A25C-E46367E3751E}"/>
    <dgm:cxn modelId="{9836A11C-4CCE-4A43-829B-B9DCA577C825}" srcId="{777E00D4-104F-47FF-B8A5-EF0E21166E69}" destId="{9CE0A65D-9EF1-478C-9297-AE1ABFAFDBE1}" srcOrd="0" destOrd="0" parTransId="{975892B1-CB34-4843-AC5E-6A5C65BCED40}" sibTransId="{AB077143-180C-41DA-91FC-CBB310973289}"/>
    <dgm:cxn modelId="{E8D07203-1DEB-4951-9A4F-8CF2FFE0B2A9}" srcId="{777E00D4-104F-47FF-B8A5-EF0E21166E69}" destId="{DA38150C-699A-43D9-8FFB-135C211BB9C0}" srcOrd="1" destOrd="0" parTransId="{277AA137-7ACD-407D-8E52-F146958E1DA0}" sibTransId="{30F4B570-BECF-43ED-9E8E-730CBC3F59EC}"/>
    <dgm:cxn modelId="{44D2D325-1FFA-44A1-85B1-21F4713E7773}" type="presOf" srcId="{DA38150C-699A-43D9-8FFB-135C211BB9C0}" destId="{39B46715-78EE-44C1-8462-2ED88BD2D9CC}" srcOrd="0" destOrd="0" presId="urn:microsoft.com/office/officeart/2008/layout/LinedList"/>
    <dgm:cxn modelId="{79A846D6-EA4D-402A-A8A9-0FA5C58E5B1D}" type="presParOf" srcId="{7B24C911-BD3B-4194-9759-F9C17DBFEA2D}" destId="{93AA00AB-70F2-4816-A2EC-4504EF830195}" srcOrd="0" destOrd="0" presId="urn:microsoft.com/office/officeart/2008/layout/LinedList"/>
    <dgm:cxn modelId="{7A2F974A-7AF7-4B99-B23A-E6123CB1FAD6}" type="presParOf" srcId="{7B24C911-BD3B-4194-9759-F9C17DBFEA2D}" destId="{2FDBDF0D-A67D-40C2-B6BB-78BF88739B31}" srcOrd="1" destOrd="0" presId="urn:microsoft.com/office/officeart/2008/layout/LinedList"/>
    <dgm:cxn modelId="{6E62CD6A-CA4F-48E6-AB75-8983109091A2}" type="presParOf" srcId="{2FDBDF0D-A67D-40C2-B6BB-78BF88739B31}" destId="{CD33CCA9-BF89-4887-A724-BC015FFE50C8}" srcOrd="0" destOrd="0" presId="urn:microsoft.com/office/officeart/2008/layout/LinedList"/>
    <dgm:cxn modelId="{470AC62E-80C8-4DA9-9801-5ADFBF55C205}" type="presParOf" srcId="{2FDBDF0D-A67D-40C2-B6BB-78BF88739B31}" destId="{61C7A3DF-DE02-472B-AD0F-23EA1A02F950}" srcOrd="1" destOrd="0" presId="urn:microsoft.com/office/officeart/2008/layout/LinedList"/>
    <dgm:cxn modelId="{E54FC515-81A6-4F9C-8578-187930A25ECB}" type="presParOf" srcId="{7B24C911-BD3B-4194-9759-F9C17DBFEA2D}" destId="{652B399A-99DB-4036-BD22-3CABEDBDD62C}" srcOrd="2" destOrd="0" presId="urn:microsoft.com/office/officeart/2008/layout/LinedList"/>
    <dgm:cxn modelId="{F840A801-1A54-424B-9EB1-8C4338DF939A}" type="presParOf" srcId="{7B24C911-BD3B-4194-9759-F9C17DBFEA2D}" destId="{CEB63C59-B709-45C1-8623-A532CDCFDB78}" srcOrd="3" destOrd="0" presId="urn:microsoft.com/office/officeart/2008/layout/LinedList"/>
    <dgm:cxn modelId="{2B33BA81-B870-4AC2-8259-F1F9231684FA}" type="presParOf" srcId="{CEB63C59-B709-45C1-8623-A532CDCFDB78}" destId="{39B46715-78EE-44C1-8462-2ED88BD2D9CC}" srcOrd="0" destOrd="0" presId="urn:microsoft.com/office/officeart/2008/layout/LinedList"/>
    <dgm:cxn modelId="{BB17DB83-487C-4D45-B471-618EBBA09833}" type="presParOf" srcId="{CEB63C59-B709-45C1-8623-A532CDCFDB78}" destId="{89AB2222-65E8-4DE7-8ACF-AB817F083D0A}" srcOrd="1" destOrd="0" presId="urn:microsoft.com/office/officeart/2008/layout/LinedList"/>
    <dgm:cxn modelId="{506FB832-D41C-413A-B36C-A20E5C02CB7B}" type="presParOf" srcId="{7B24C911-BD3B-4194-9759-F9C17DBFEA2D}" destId="{FB9839A5-F095-42F0-B97A-1EDDB6FA7D1A}" srcOrd="4" destOrd="0" presId="urn:microsoft.com/office/officeart/2008/layout/LinedList"/>
    <dgm:cxn modelId="{67FCAD2C-62E9-470C-BD08-69C1E4F74162}" type="presParOf" srcId="{7B24C911-BD3B-4194-9759-F9C17DBFEA2D}" destId="{A07B44EF-7AEE-4F0A-BDB6-EC06DC9E3314}" srcOrd="5" destOrd="0" presId="urn:microsoft.com/office/officeart/2008/layout/LinedList"/>
    <dgm:cxn modelId="{822304A5-BCFE-4F80-964B-AA1A9844947D}" type="presParOf" srcId="{A07B44EF-7AEE-4F0A-BDB6-EC06DC9E3314}" destId="{1D158463-D202-4712-B317-C3286A188C45}" srcOrd="0" destOrd="0" presId="urn:microsoft.com/office/officeart/2008/layout/LinedList"/>
    <dgm:cxn modelId="{7324DE4C-4F04-4896-8287-FB99DD875F40}" type="presParOf" srcId="{A07B44EF-7AEE-4F0A-BDB6-EC06DC9E3314}" destId="{6AE08871-59D8-4A53-8829-05F839D4742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E5B238-8083-4F9D-B776-EC2DDD762E17}"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n-US"/>
        </a:p>
      </dgm:t>
    </dgm:pt>
    <dgm:pt modelId="{61EE5F4D-91CF-4EDD-8B36-A5AB5E92215C}">
      <dgm:prSet/>
      <dgm:spPr/>
      <dgm:t>
        <a:bodyPr/>
        <a:lstStyle/>
        <a:p>
          <a:r>
            <a:rPr lang="en-US" dirty="0"/>
            <a:t>Help</a:t>
          </a:r>
        </a:p>
      </dgm:t>
    </dgm:pt>
    <dgm:pt modelId="{619B5620-98C8-4089-9E90-5FBB9A9D2203}" type="parTrans" cxnId="{745CAC1B-94E6-441C-8000-09C21FF574D3}">
      <dgm:prSet/>
      <dgm:spPr/>
      <dgm:t>
        <a:bodyPr/>
        <a:lstStyle/>
        <a:p>
          <a:endParaRPr lang="en-US"/>
        </a:p>
      </dgm:t>
    </dgm:pt>
    <dgm:pt modelId="{B6B9FCBE-E0CE-4367-91F7-5FD0FF0A2502}" type="sibTrans" cxnId="{745CAC1B-94E6-441C-8000-09C21FF574D3}">
      <dgm:prSet/>
      <dgm:spPr/>
      <dgm:t>
        <a:bodyPr/>
        <a:lstStyle/>
        <a:p>
          <a:endParaRPr lang="en-US"/>
        </a:p>
      </dgm:t>
    </dgm:pt>
    <dgm:pt modelId="{5F663D52-D8F5-48D4-8386-2A26277C08CE}">
      <dgm:prSet/>
      <dgm:spPr/>
      <dgm:t>
        <a:bodyPr/>
        <a:lstStyle/>
        <a:p>
          <a:r>
            <a:rPr lang="en-US" dirty="0"/>
            <a:t>Help safely reopen schools to in-person instruction</a:t>
          </a:r>
        </a:p>
      </dgm:t>
    </dgm:pt>
    <dgm:pt modelId="{34852B35-3A76-4FE2-B30C-460C5E56FD40}" type="parTrans" cxnId="{7C69CC83-B69D-4B35-BF2B-AF7BA5C70D86}">
      <dgm:prSet/>
      <dgm:spPr/>
      <dgm:t>
        <a:bodyPr/>
        <a:lstStyle/>
        <a:p>
          <a:endParaRPr lang="en-US"/>
        </a:p>
      </dgm:t>
    </dgm:pt>
    <dgm:pt modelId="{9C2DA4B4-5DEB-44BC-9F2A-1975EA108613}" type="sibTrans" cxnId="{7C69CC83-B69D-4B35-BF2B-AF7BA5C70D86}">
      <dgm:prSet/>
      <dgm:spPr/>
      <dgm:t>
        <a:bodyPr/>
        <a:lstStyle/>
        <a:p>
          <a:endParaRPr lang="en-US"/>
        </a:p>
      </dgm:t>
    </dgm:pt>
    <dgm:pt modelId="{883FAB8C-816D-4775-AF2A-87DE9CB46BB4}">
      <dgm:prSet/>
      <dgm:spPr/>
      <dgm:t>
        <a:bodyPr/>
        <a:lstStyle/>
        <a:p>
          <a:r>
            <a:rPr lang="en-US" dirty="0"/>
            <a:t>Sustain</a:t>
          </a:r>
        </a:p>
      </dgm:t>
    </dgm:pt>
    <dgm:pt modelId="{1406BAB8-AD44-4FEF-BF8C-DDB06F1CFDF3}" type="parTrans" cxnId="{03ECC579-D9E0-4119-A279-F521CE2BFE98}">
      <dgm:prSet/>
      <dgm:spPr/>
      <dgm:t>
        <a:bodyPr/>
        <a:lstStyle/>
        <a:p>
          <a:endParaRPr lang="en-US"/>
        </a:p>
      </dgm:t>
    </dgm:pt>
    <dgm:pt modelId="{94CACA4F-E11E-4E16-84B1-24961CFFEA24}" type="sibTrans" cxnId="{03ECC579-D9E0-4119-A279-F521CE2BFE98}">
      <dgm:prSet/>
      <dgm:spPr/>
      <dgm:t>
        <a:bodyPr/>
        <a:lstStyle/>
        <a:p>
          <a:endParaRPr lang="en-US"/>
        </a:p>
      </dgm:t>
    </dgm:pt>
    <dgm:pt modelId="{6E121EAF-16C0-4882-9427-42633D21FD13}">
      <dgm:prSet/>
      <dgm:spPr/>
      <dgm:t>
        <a:bodyPr/>
        <a:lstStyle/>
        <a:p>
          <a:r>
            <a:rPr lang="en-US" dirty="0"/>
            <a:t>Sustain the safe operation of schools</a:t>
          </a:r>
        </a:p>
      </dgm:t>
    </dgm:pt>
    <dgm:pt modelId="{1C873712-4856-4844-B257-4988A43BD5DA}" type="parTrans" cxnId="{5F227FBF-43F8-4B81-82A3-63B08172459B}">
      <dgm:prSet/>
      <dgm:spPr/>
      <dgm:t>
        <a:bodyPr/>
        <a:lstStyle/>
        <a:p>
          <a:endParaRPr lang="en-US"/>
        </a:p>
      </dgm:t>
    </dgm:pt>
    <dgm:pt modelId="{FE1034A4-BA2E-4695-BE90-02BB8F9C6060}" type="sibTrans" cxnId="{5F227FBF-43F8-4B81-82A3-63B08172459B}">
      <dgm:prSet/>
      <dgm:spPr/>
      <dgm:t>
        <a:bodyPr/>
        <a:lstStyle/>
        <a:p>
          <a:endParaRPr lang="en-US"/>
        </a:p>
      </dgm:t>
    </dgm:pt>
    <dgm:pt modelId="{0C7788D2-ED61-4AB9-B85A-F6E8D4629634}">
      <dgm:prSet/>
      <dgm:spPr/>
      <dgm:t>
        <a:bodyPr/>
        <a:lstStyle/>
        <a:p>
          <a:r>
            <a:rPr lang="en-US" dirty="0"/>
            <a:t>Address</a:t>
          </a:r>
        </a:p>
      </dgm:t>
    </dgm:pt>
    <dgm:pt modelId="{11C87BC2-504A-4850-BDA9-A7F4095A2577}" type="parTrans" cxnId="{E97A1EDA-51F0-45CC-A3A4-CAEBC3BC6CC9}">
      <dgm:prSet/>
      <dgm:spPr/>
      <dgm:t>
        <a:bodyPr/>
        <a:lstStyle/>
        <a:p>
          <a:endParaRPr lang="en-US"/>
        </a:p>
      </dgm:t>
    </dgm:pt>
    <dgm:pt modelId="{3F9A34C5-09AE-4909-B048-E5E098F795AF}" type="sibTrans" cxnId="{E97A1EDA-51F0-45CC-A3A4-CAEBC3BC6CC9}">
      <dgm:prSet/>
      <dgm:spPr/>
      <dgm:t>
        <a:bodyPr/>
        <a:lstStyle/>
        <a:p>
          <a:endParaRPr lang="en-US"/>
        </a:p>
      </dgm:t>
    </dgm:pt>
    <dgm:pt modelId="{F6C0B174-232D-4F41-B47A-52791CF5EAB4}">
      <dgm:prSet/>
      <dgm:spPr/>
      <dgm:t>
        <a:bodyPr/>
        <a:lstStyle/>
        <a:p>
          <a:r>
            <a:rPr lang="en-US" dirty="0"/>
            <a:t>Address the impact of the coronavirus pandemic</a:t>
          </a:r>
        </a:p>
      </dgm:t>
    </dgm:pt>
    <dgm:pt modelId="{FB348D23-D4FE-45D5-91E4-A5FCF99433A3}" type="parTrans" cxnId="{CABFA6B4-7D35-4790-95B8-3C99D9FA583F}">
      <dgm:prSet/>
      <dgm:spPr/>
      <dgm:t>
        <a:bodyPr/>
        <a:lstStyle/>
        <a:p>
          <a:endParaRPr lang="en-US"/>
        </a:p>
      </dgm:t>
    </dgm:pt>
    <dgm:pt modelId="{42676D36-7C55-4B8B-BB2A-41823D9F1A49}" type="sibTrans" cxnId="{CABFA6B4-7D35-4790-95B8-3C99D9FA583F}">
      <dgm:prSet/>
      <dgm:spPr/>
      <dgm:t>
        <a:bodyPr/>
        <a:lstStyle/>
        <a:p>
          <a:endParaRPr lang="en-US"/>
        </a:p>
      </dgm:t>
    </dgm:pt>
    <dgm:pt modelId="{3DDFDF40-39FF-4785-B260-E5C8C70266A0}" type="pres">
      <dgm:prSet presAssocID="{6AE5B238-8083-4F9D-B776-EC2DDD762E17}" presName="Name0" presStyleCnt="0">
        <dgm:presLayoutVars>
          <dgm:dir/>
          <dgm:animLvl val="lvl"/>
          <dgm:resizeHandles val="exact"/>
        </dgm:presLayoutVars>
      </dgm:prSet>
      <dgm:spPr/>
      <dgm:t>
        <a:bodyPr/>
        <a:lstStyle/>
        <a:p>
          <a:endParaRPr lang="en-US"/>
        </a:p>
      </dgm:t>
    </dgm:pt>
    <dgm:pt modelId="{35DFFE0E-5974-4B19-8886-B1E59DE3894C}" type="pres">
      <dgm:prSet presAssocID="{61EE5F4D-91CF-4EDD-8B36-A5AB5E92215C}" presName="composite" presStyleCnt="0"/>
      <dgm:spPr/>
    </dgm:pt>
    <dgm:pt modelId="{6410EDEA-B2EC-4CC6-8C7A-E4BC3E7AB80A}" type="pres">
      <dgm:prSet presAssocID="{61EE5F4D-91CF-4EDD-8B36-A5AB5E92215C}" presName="parTx" presStyleLbl="alignNode1" presStyleIdx="0" presStyleCnt="3">
        <dgm:presLayoutVars>
          <dgm:chMax val="0"/>
          <dgm:chPref val="0"/>
          <dgm:bulletEnabled val="1"/>
        </dgm:presLayoutVars>
      </dgm:prSet>
      <dgm:spPr/>
      <dgm:t>
        <a:bodyPr/>
        <a:lstStyle/>
        <a:p>
          <a:endParaRPr lang="en-US"/>
        </a:p>
      </dgm:t>
    </dgm:pt>
    <dgm:pt modelId="{E2A4F656-31AC-42B1-9590-452FF8C488DB}" type="pres">
      <dgm:prSet presAssocID="{61EE5F4D-91CF-4EDD-8B36-A5AB5E92215C}" presName="desTx" presStyleLbl="alignAccFollowNode1" presStyleIdx="0" presStyleCnt="3">
        <dgm:presLayoutVars>
          <dgm:bulletEnabled val="1"/>
        </dgm:presLayoutVars>
      </dgm:prSet>
      <dgm:spPr/>
      <dgm:t>
        <a:bodyPr/>
        <a:lstStyle/>
        <a:p>
          <a:endParaRPr lang="en-US"/>
        </a:p>
      </dgm:t>
    </dgm:pt>
    <dgm:pt modelId="{58A69EB2-79E4-4FC7-B142-5C85AD60745A}" type="pres">
      <dgm:prSet presAssocID="{B6B9FCBE-E0CE-4367-91F7-5FD0FF0A2502}" presName="space" presStyleCnt="0"/>
      <dgm:spPr/>
    </dgm:pt>
    <dgm:pt modelId="{AA152D95-9257-49CB-9D15-CBA89A89E3D3}" type="pres">
      <dgm:prSet presAssocID="{883FAB8C-816D-4775-AF2A-87DE9CB46BB4}" presName="composite" presStyleCnt="0"/>
      <dgm:spPr/>
    </dgm:pt>
    <dgm:pt modelId="{8507B400-A8A0-4BBE-85E7-CE49955CB3B7}" type="pres">
      <dgm:prSet presAssocID="{883FAB8C-816D-4775-AF2A-87DE9CB46BB4}" presName="parTx" presStyleLbl="alignNode1" presStyleIdx="1" presStyleCnt="3">
        <dgm:presLayoutVars>
          <dgm:chMax val="0"/>
          <dgm:chPref val="0"/>
          <dgm:bulletEnabled val="1"/>
        </dgm:presLayoutVars>
      </dgm:prSet>
      <dgm:spPr/>
      <dgm:t>
        <a:bodyPr/>
        <a:lstStyle/>
        <a:p>
          <a:endParaRPr lang="en-US"/>
        </a:p>
      </dgm:t>
    </dgm:pt>
    <dgm:pt modelId="{8243C052-019B-4BB7-916E-85CD48A15F2F}" type="pres">
      <dgm:prSet presAssocID="{883FAB8C-816D-4775-AF2A-87DE9CB46BB4}" presName="desTx" presStyleLbl="alignAccFollowNode1" presStyleIdx="1" presStyleCnt="3">
        <dgm:presLayoutVars>
          <dgm:bulletEnabled val="1"/>
        </dgm:presLayoutVars>
      </dgm:prSet>
      <dgm:spPr/>
      <dgm:t>
        <a:bodyPr/>
        <a:lstStyle/>
        <a:p>
          <a:endParaRPr lang="en-US"/>
        </a:p>
      </dgm:t>
    </dgm:pt>
    <dgm:pt modelId="{16831289-A690-4DCC-BAC5-8B10DAD02FD0}" type="pres">
      <dgm:prSet presAssocID="{94CACA4F-E11E-4E16-84B1-24961CFFEA24}" presName="space" presStyleCnt="0"/>
      <dgm:spPr/>
    </dgm:pt>
    <dgm:pt modelId="{A31143C0-1D4A-4C05-8E9C-081FD87EAEA4}" type="pres">
      <dgm:prSet presAssocID="{0C7788D2-ED61-4AB9-B85A-F6E8D4629634}" presName="composite" presStyleCnt="0"/>
      <dgm:spPr/>
    </dgm:pt>
    <dgm:pt modelId="{809F3B38-241B-47B9-83BF-F1C9DE174F89}" type="pres">
      <dgm:prSet presAssocID="{0C7788D2-ED61-4AB9-B85A-F6E8D4629634}" presName="parTx" presStyleLbl="alignNode1" presStyleIdx="2" presStyleCnt="3">
        <dgm:presLayoutVars>
          <dgm:chMax val="0"/>
          <dgm:chPref val="0"/>
          <dgm:bulletEnabled val="1"/>
        </dgm:presLayoutVars>
      </dgm:prSet>
      <dgm:spPr/>
      <dgm:t>
        <a:bodyPr/>
        <a:lstStyle/>
        <a:p>
          <a:endParaRPr lang="en-US"/>
        </a:p>
      </dgm:t>
    </dgm:pt>
    <dgm:pt modelId="{0CAA5C30-D5AD-49A9-9563-B70D458F2B25}" type="pres">
      <dgm:prSet presAssocID="{0C7788D2-ED61-4AB9-B85A-F6E8D4629634}" presName="desTx" presStyleLbl="alignAccFollowNode1" presStyleIdx="2" presStyleCnt="3">
        <dgm:presLayoutVars>
          <dgm:bulletEnabled val="1"/>
        </dgm:presLayoutVars>
      </dgm:prSet>
      <dgm:spPr/>
      <dgm:t>
        <a:bodyPr/>
        <a:lstStyle/>
        <a:p>
          <a:endParaRPr lang="en-US"/>
        </a:p>
      </dgm:t>
    </dgm:pt>
  </dgm:ptLst>
  <dgm:cxnLst>
    <dgm:cxn modelId="{99617CB6-0D00-43BE-9D95-3B65D9B015E4}" type="presOf" srcId="{5F663D52-D8F5-48D4-8386-2A26277C08CE}" destId="{E2A4F656-31AC-42B1-9590-452FF8C488DB}" srcOrd="0" destOrd="0" presId="urn:microsoft.com/office/officeart/2005/8/layout/hList1"/>
    <dgm:cxn modelId="{5F227FBF-43F8-4B81-82A3-63B08172459B}" srcId="{883FAB8C-816D-4775-AF2A-87DE9CB46BB4}" destId="{6E121EAF-16C0-4882-9427-42633D21FD13}" srcOrd="0" destOrd="0" parTransId="{1C873712-4856-4844-B257-4988A43BD5DA}" sibTransId="{FE1034A4-BA2E-4695-BE90-02BB8F9C6060}"/>
    <dgm:cxn modelId="{03ECC579-D9E0-4119-A279-F521CE2BFE98}" srcId="{6AE5B238-8083-4F9D-B776-EC2DDD762E17}" destId="{883FAB8C-816D-4775-AF2A-87DE9CB46BB4}" srcOrd="1" destOrd="0" parTransId="{1406BAB8-AD44-4FEF-BF8C-DDB06F1CFDF3}" sibTransId="{94CACA4F-E11E-4E16-84B1-24961CFFEA24}"/>
    <dgm:cxn modelId="{811FDE6D-5123-421C-8B61-3D3887858B80}" type="presOf" srcId="{61EE5F4D-91CF-4EDD-8B36-A5AB5E92215C}" destId="{6410EDEA-B2EC-4CC6-8C7A-E4BC3E7AB80A}" srcOrd="0" destOrd="0" presId="urn:microsoft.com/office/officeart/2005/8/layout/hList1"/>
    <dgm:cxn modelId="{7C69CC83-B69D-4B35-BF2B-AF7BA5C70D86}" srcId="{61EE5F4D-91CF-4EDD-8B36-A5AB5E92215C}" destId="{5F663D52-D8F5-48D4-8386-2A26277C08CE}" srcOrd="0" destOrd="0" parTransId="{34852B35-3A76-4FE2-B30C-460C5E56FD40}" sibTransId="{9C2DA4B4-5DEB-44BC-9F2A-1975EA108613}"/>
    <dgm:cxn modelId="{8F3C9817-79B3-483E-B616-CE838121F689}" type="presOf" srcId="{F6C0B174-232D-4F41-B47A-52791CF5EAB4}" destId="{0CAA5C30-D5AD-49A9-9563-B70D458F2B25}" srcOrd="0" destOrd="0" presId="urn:microsoft.com/office/officeart/2005/8/layout/hList1"/>
    <dgm:cxn modelId="{E2F2CA16-C5C8-4DA9-B27F-84CA60D3C913}" type="presOf" srcId="{6E121EAF-16C0-4882-9427-42633D21FD13}" destId="{8243C052-019B-4BB7-916E-85CD48A15F2F}" srcOrd="0" destOrd="0" presId="urn:microsoft.com/office/officeart/2005/8/layout/hList1"/>
    <dgm:cxn modelId="{1F69A913-3561-4425-891A-EDAB68AC3E2D}" type="presOf" srcId="{883FAB8C-816D-4775-AF2A-87DE9CB46BB4}" destId="{8507B400-A8A0-4BBE-85E7-CE49955CB3B7}" srcOrd="0" destOrd="0" presId="urn:microsoft.com/office/officeart/2005/8/layout/hList1"/>
    <dgm:cxn modelId="{745CAC1B-94E6-441C-8000-09C21FF574D3}" srcId="{6AE5B238-8083-4F9D-B776-EC2DDD762E17}" destId="{61EE5F4D-91CF-4EDD-8B36-A5AB5E92215C}" srcOrd="0" destOrd="0" parTransId="{619B5620-98C8-4089-9E90-5FBB9A9D2203}" sibTransId="{B6B9FCBE-E0CE-4367-91F7-5FD0FF0A2502}"/>
    <dgm:cxn modelId="{CABFA6B4-7D35-4790-95B8-3C99D9FA583F}" srcId="{0C7788D2-ED61-4AB9-B85A-F6E8D4629634}" destId="{F6C0B174-232D-4F41-B47A-52791CF5EAB4}" srcOrd="0" destOrd="0" parTransId="{FB348D23-D4FE-45D5-91E4-A5FCF99433A3}" sibTransId="{42676D36-7C55-4B8B-BB2A-41823D9F1A49}"/>
    <dgm:cxn modelId="{E97A1EDA-51F0-45CC-A3A4-CAEBC3BC6CC9}" srcId="{6AE5B238-8083-4F9D-B776-EC2DDD762E17}" destId="{0C7788D2-ED61-4AB9-B85A-F6E8D4629634}" srcOrd="2" destOrd="0" parTransId="{11C87BC2-504A-4850-BDA9-A7F4095A2577}" sibTransId="{3F9A34C5-09AE-4909-B048-E5E098F795AF}"/>
    <dgm:cxn modelId="{0EA287C1-9153-44D7-A650-076358D08E98}" type="presOf" srcId="{0C7788D2-ED61-4AB9-B85A-F6E8D4629634}" destId="{809F3B38-241B-47B9-83BF-F1C9DE174F89}" srcOrd="0" destOrd="0" presId="urn:microsoft.com/office/officeart/2005/8/layout/hList1"/>
    <dgm:cxn modelId="{1FA55256-C879-42F5-A37A-33D17B6B59E9}" type="presOf" srcId="{6AE5B238-8083-4F9D-B776-EC2DDD762E17}" destId="{3DDFDF40-39FF-4785-B260-E5C8C70266A0}" srcOrd="0" destOrd="0" presId="urn:microsoft.com/office/officeart/2005/8/layout/hList1"/>
    <dgm:cxn modelId="{EB0AC371-07AA-41FE-A956-D5483B774776}" type="presParOf" srcId="{3DDFDF40-39FF-4785-B260-E5C8C70266A0}" destId="{35DFFE0E-5974-4B19-8886-B1E59DE3894C}" srcOrd="0" destOrd="0" presId="urn:microsoft.com/office/officeart/2005/8/layout/hList1"/>
    <dgm:cxn modelId="{4BA5D103-9ECD-4B98-BA42-34F9A80E7010}" type="presParOf" srcId="{35DFFE0E-5974-4B19-8886-B1E59DE3894C}" destId="{6410EDEA-B2EC-4CC6-8C7A-E4BC3E7AB80A}" srcOrd="0" destOrd="0" presId="urn:microsoft.com/office/officeart/2005/8/layout/hList1"/>
    <dgm:cxn modelId="{8801D945-D8D2-4141-A5AB-87927D35BF02}" type="presParOf" srcId="{35DFFE0E-5974-4B19-8886-B1E59DE3894C}" destId="{E2A4F656-31AC-42B1-9590-452FF8C488DB}" srcOrd="1" destOrd="0" presId="urn:microsoft.com/office/officeart/2005/8/layout/hList1"/>
    <dgm:cxn modelId="{7BFEA68B-4A4B-45B5-8E1B-454B9C3356B6}" type="presParOf" srcId="{3DDFDF40-39FF-4785-B260-E5C8C70266A0}" destId="{58A69EB2-79E4-4FC7-B142-5C85AD60745A}" srcOrd="1" destOrd="0" presId="urn:microsoft.com/office/officeart/2005/8/layout/hList1"/>
    <dgm:cxn modelId="{93750217-5559-4652-8AC3-3E0AC4C28F4B}" type="presParOf" srcId="{3DDFDF40-39FF-4785-B260-E5C8C70266A0}" destId="{AA152D95-9257-49CB-9D15-CBA89A89E3D3}" srcOrd="2" destOrd="0" presId="urn:microsoft.com/office/officeart/2005/8/layout/hList1"/>
    <dgm:cxn modelId="{82E234D4-5738-4938-87B8-3533B079C258}" type="presParOf" srcId="{AA152D95-9257-49CB-9D15-CBA89A89E3D3}" destId="{8507B400-A8A0-4BBE-85E7-CE49955CB3B7}" srcOrd="0" destOrd="0" presId="urn:microsoft.com/office/officeart/2005/8/layout/hList1"/>
    <dgm:cxn modelId="{0A4AD756-6631-4EA4-A120-0DA13AA0FB10}" type="presParOf" srcId="{AA152D95-9257-49CB-9D15-CBA89A89E3D3}" destId="{8243C052-019B-4BB7-916E-85CD48A15F2F}" srcOrd="1" destOrd="0" presId="urn:microsoft.com/office/officeart/2005/8/layout/hList1"/>
    <dgm:cxn modelId="{68165F59-477E-4904-93A0-27D961FC7544}" type="presParOf" srcId="{3DDFDF40-39FF-4785-B260-E5C8C70266A0}" destId="{16831289-A690-4DCC-BAC5-8B10DAD02FD0}" srcOrd="3" destOrd="0" presId="urn:microsoft.com/office/officeart/2005/8/layout/hList1"/>
    <dgm:cxn modelId="{B54B66AB-8EF6-4B2A-B688-C9FB266CA107}" type="presParOf" srcId="{3DDFDF40-39FF-4785-B260-E5C8C70266A0}" destId="{A31143C0-1D4A-4C05-8E9C-081FD87EAEA4}" srcOrd="4" destOrd="0" presId="urn:microsoft.com/office/officeart/2005/8/layout/hList1"/>
    <dgm:cxn modelId="{7CFEBA14-1EBF-43B0-BD65-B13CB31D9751}" type="presParOf" srcId="{A31143C0-1D4A-4C05-8E9C-081FD87EAEA4}" destId="{809F3B38-241B-47B9-83BF-F1C9DE174F89}" srcOrd="0" destOrd="0" presId="urn:microsoft.com/office/officeart/2005/8/layout/hList1"/>
    <dgm:cxn modelId="{720FFED1-5128-4FF6-82CE-30F93962378A}" type="presParOf" srcId="{A31143C0-1D4A-4C05-8E9C-081FD87EAEA4}" destId="{0CAA5C30-D5AD-49A9-9563-B70D458F2B2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A57211-9452-47A9-A8D7-25CB273A02CD}"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07FE86D1-9081-4CC4-AD51-936548A6748F}">
      <dgm:prSet/>
      <dgm:spPr/>
      <dgm:t>
        <a:bodyPr/>
        <a:lstStyle/>
        <a:p>
          <a:r>
            <a:rPr lang="en-US"/>
            <a:t>Total  Salaries (May 1, 2022) $226,176.24</a:t>
          </a:r>
        </a:p>
      </dgm:t>
    </dgm:pt>
    <dgm:pt modelId="{E6C4E014-8FA7-4F97-B151-D021DE24AA1E}" type="parTrans" cxnId="{90A5C9A1-C8AC-4116-84E5-AC14B1D8B108}">
      <dgm:prSet/>
      <dgm:spPr/>
      <dgm:t>
        <a:bodyPr/>
        <a:lstStyle/>
        <a:p>
          <a:endParaRPr lang="en-US"/>
        </a:p>
      </dgm:t>
    </dgm:pt>
    <dgm:pt modelId="{82C85733-7080-4E57-A74C-EDB61CE70A8D}" type="sibTrans" cxnId="{90A5C9A1-C8AC-4116-84E5-AC14B1D8B108}">
      <dgm:prSet phldrT="1" phldr="0"/>
      <dgm:spPr/>
      <dgm:t>
        <a:bodyPr/>
        <a:lstStyle/>
        <a:p>
          <a:r>
            <a:rPr lang="en-US"/>
            <a:t>1</a:t>
          </a:r>
        </a:p>
      </dgm:t>
    </dgm:pt>
    <dgm:pt modelId="{A5EB4D62-5CE7-4D55-AA1B-E7DBC305E27A}">
      <dgm:prSet/>
      <dgm:spPr/>
      <dgm:t>
        <a:bodyPr/>
        <a:lstStyle/>
        <a:p>
          <a:r>
            <a:rPr lang="en-US"/>
            <a:t>Total Completed Purchase Orders $413, 866.13</a:t>
          </a:r>
        </a:p>
      </dgm:t>
    </dgm:pt>
    <dgm:pt modelId="{F730CA2E-5410-4F37-9751-043A85844F1D}" type="parTrans" cxnId="{BE1ED172-5A1F-4C53-A47B-279E9BA1C385}">
      <dgm:prSet/>
      <dgm:spPr/>
      <dgm:t>
        <a:bodyPr/>
        <a:lstStyle/>
        <a:p>
          <a:endParaRPr lang="en-US"/>
        </a:p>
      </dgm:t>
    </dgm:pt>
    <dgm:pt modelId="{E518E8B7-6898-4DD0-97EF-011D547376DE}" type="sibTrans" cxnId="{BE1ED172-5A1F-4C53-A47B-279E9BA1C385}">
      <dgm:prSet phldrT="2" phldr="0"/>
      <dgm:spPr/>
      <dgm:t>
        <a:bodyPr/>
        <a:lstStyle/>
        <a:p>
          <a:r>
            <a:rPr lang="en-US"/>
            <a:t>2</a:t>
          </a:r>
        </a:p>
      </dgm:t>
    </dgm:pt>
    <dgm:pt modelId="{20900DEB-6C78-470D-A682-B46431A6DB76}">
      <dgm:prSet/>
      <dgm:spPr/>
      <dgm:t>
        <a:bodyPr/>
        <a:lstStyle/>
        <a:p>
          <a:r>
            <a:rPr lang="en-US"/>
            <a:t>Total Encumbered Purchase Orders $ 205,437.75</a:t>
          </a:r>
        </a:p>
      </dgm:t>
    </dgm:pt>
    <dgm:pt modelId="{7802DB29-7BDB-474D-9EB4-A914110A3C99}" type="parTrans" cxnId="{4BA04A2D-119C-4FF5-87BC-D384F1B07185}">
      <dgm:prSet/>
      <dgm:spPr/>
      <dgm:t>
        <a:bodyPr/>
        <a:lstStyle/>
        <a:p>
          <a:endParaRPr lang="en-US"/>
        </a:p>
      </dgm:t>
    </dgm:pt>
    <dgm:pt modelId="{3CD09531-11C3-4B1D-87C4-98F62963F31D}" type="sibTrans" cxnId="{4BA04A2D-119C-4FF5-87BC-D384F1B07185}">
      <dgm:prSet phldrT="3" phldr="0"/>
      <dgm:spPr/>
      <dgm:t>
        <a:bodyPr/>
        <a:lstStyle/>
        <a:p>
          <a:r>
            <a:rPr lang="en-US"/>
            <a:t>3</a:t>
          </a:r>
        </a:p>
      </dgm:t>
    </dgm:pt>
    <dgm:pt modelId="{DA0314D4-BE58-42A0-BA0C-BF297C90A451}">
      <dgm:prSet/>
      <dgm:spPr/>
      <dgm:t>
        <a:bodyPr/>
        <a:lstStyle/>
        <a:p>
          <a:r>
            <a:rPr lang="en-US" dirty="0"/>
            <a:t>Total Spending: $845,480.12</a:t>
          </a:r>
        </a:p>
      </dgm:t>
    </dgm:pt>
    <dgm:pt modelId="{C7E97FB1-E4A2-43C2-A027-BD40D71F21CA}" type="parTrans" cxnId="{6F347630-BE86-4B13-B763-6F3BF7609DB5}">
      <dgm:prSet/>
      <dgm:spPr/>
      <dgm:t>
        <a:bodyPr/>
        <a:lstStyle/>
        <a:p>
          <a:endParaRPr lang="en-US"/>
        </a:p>
      </dgm:t>
    </dgm:pt>
    <dgm:pt modelId="{01729545-005C-4EE3-B819-CFEB34220DCE}" type="sibTrans" cxnId="{6F347630-BE86-4B13-B763-6F3BF7609DB5}">
      <dgm:prSet phldrT="4" phldr="0"/>
      <dgm:spPr/>
      <dgm:t>
        <a:bodyPr/>
        <a:lstStyle/>
        <a:p>
          <a:r>
            <a:rPr lang="en-US"/>
            <a:t>4</a:t>
          </a:r>
        </a:p>
      </dgm:t>
    </dgm:pt>
    <dgm:pt modelId="{A06E7B0A-6EB0-40F7-8A03-1FC15B7E1D8F}" type="pres">
      <dgm:prSet presAssocID="{FBA57211-9452-47A9-A8D7-25CB273A02CD}" presName="Name0" presStyleCnt="0">
        <dgm:presLayoutVars>
          <dgm:animLvl val="lvl"/>
          <dgm:resizeHandles val="exact"/>
        </dgm:presLayoutVars>
      </dgm:prSet>
      <dgm:spPr/>
      <dgm:t>
        <a:bodyPr/>
        <a:lstStyle/>
        <a:p>
          <a:endParaRPr lang="en-US"/>
        </a:p>
      </dgm:t>
    </dgm:pt>
    <dgm:pt modelId="{3D1AB71F-31F3-4E09-B300-C7E59DE3646E}" type="pres">
      <dgm:prSet presAssocID="{07FE86D1-9081-4CC4-AD51-936548A6748F}" presName="compositeNode" presStyleCnt="0">
        <dgm:presLayoutVars>
          <dgm:bulletEnabled val="1"/>
        </dgm:presLayoutVars>
      </dgm:prSet>
      <dgm:spPr/>
    </dgm:pt>
    <dgm:pt modelId="{3B204680-FA05-4288-895D-66FCA0F352EF}" type="pres">
      <dgm:prSet presAssocID="{07FE86D1-9081-4CC4-AD51-936548A6748F}" presName="bgRect" presStyleLbl="bgAccFollowNode1" presStyleIdx="0" presStyleCnt="4"/>
      <dgm:spPr/>
      <dgm:t>
        <a:bodyPr/>
        <a:lstStyle/>
        <a:p>
          <a:endParaRPr lang="en-US"/>
        </a:p>
      </dgm:t>
    </dgm:pt>
    <dgm:pt modelId="{9AF9DD07-0FD6-40FA-BE8C-3D0AF8D81773}" type="pres">
      <dgm:prSet presAssocID="{82C85733-7080-4E57-A74C-EDB61CE70A8D}" presName="sibTransNodeCircle" presStyleLbl="alignNode1" presStyleIdx="0" presStyleCnt="8">
        <dgm:presLayoutVars>
          <dgm:chMax val="0"/>
          <dgm:bulletEnabled/>
        </dgm:presLayoutVars>
      </dgm:prSet>
      <dgm:spPr/>
      <dgm:t>
        <a:bodyPr/>
        <a:lstStyle/>
        <a:p>
          <a:endParaRPr lang="en-US"/>
        </a:p>
      </dgm:t>
    </dgm:pt>
    <dgm:pt modelId="{54066583-2CDB-40DD-A644-2513FC8DC090}" type="pres">
      <dgm:prSet presAssocID="{07FE86D1-9081-4CC4-AD51-936548A6748F}" presName="bottomLine" presStyleLbl="alignNode1" presStyleIdx="1" presStyleCnt="8">
        <dgm:presLayoutVars/>
      </dgm:prSet>
      <dgm:spPr/>
    </dgm:pt>
    <dgm:pt modelId="{9F652984-FDDF-4558-92F1-1A72E050F351}" type="pres">
      <dgm:prSet presAssocID="{07FE86D1-9081-4CC4-AD51-936548A6748F}" presName="nodeText" presStyleLbl="bgAccFollowNode1" presStyleIdx="0" presStyleCnt="4">
        <dgm:presLayoutVars>
          <dgm:bulletEnabled val="1"/>
        </dgm:presLayoutVars>
      </dgm:prSet>
      <dgm:spPr/>
      <dgm:t>
        <a:bodyPr/>
        <a:lstStyle/>
        <a:p>
          <a:endParaRPr lang="en-US"/>
        </a:p>
      </dgm:t>
    </dgm:pt>
    <dgm:pt modelId="{EF2C7448-9F41-488F-9056-714001AE949B}" type="pres">
      <dgm:prSet presAssocID="{82C85733-7080-4E57-A74C-EDB61CE70A8D}" presName="sibTrans" presStyleCnt="0"/>
      <dgm:spPr/>
    </dgm:pt>
    <dgm:pt modelId="{B409B9B9-FA15-48AA-9B51-26A252952D14}" type="pres">
      <dgm:prSet presAssocID="{A5EB4D62-5CE7-4D55-AA1B-E7DBC305E27A}" presName="compositeNode" presStyleCnt="0">
        <dgm:presLayoutVars>
          <dgm:bulletEnabled val="1"/>
        </dgm:presLayoutVars>
      </dgm:prSet>
      <dgm:spPr/>
    </dgm:pt>
    <dgm:pt modelId="{79FE2EA6-5507-446F-96B9-05AF4C48D9CA}" type="pres">
      <dgm:prSet presAssocID="{A5EB4D62-5CE7-4D55-AA1B-E7DBC305E27A}" presName="bgRect" presStyleLbl="bgAccFollowNode1" presStyleIdx="1" presStyleCnt="4"/>
      <dgm:spPr/>
      <dgm:t>
        <a:bodyPr/>
        <a:lstStyle/>
        <a:p>
          <a:endParaRPr lang="en-US"/>
        </a:p>
      </dgm:t>
    </dgm:pt>
    <dgm:pt modelId="{407AAD0C-5D2A-4D62-825B-ACC6E3036441}" type="pres">
      <dgm:prSet presAssocID="{E518E8B7-6898-4DD0-97EF-011D547376DE}" presName="sibTransNodeCircle" presStyleLbl="alignNode1" presStyleIdx="2" presStyleCnt="8">
        <dgm:presLayoutVars>
          <dgm:chMax val="0"/>
          <dgm:bulletEnabled/>
        </dgm:presLayoutVars>
      </dgm:prSet>
      <dgm:spPr/>
      <dgm:t>
        <a:bodyPr/>
        <a:lstStyle/>
        <a:p>
          <a:endParaRPr lang="en-US"/>
        </a:p>
      </dgm:t>
    </dgm:pt>
    <dgm:pt modelId="{E7C93C42-CF63-475F-BD82-C82E015CBB6D}" type="pres">
      <dgm:prSet presAssocID="{A5EB4D62-5CE7-4D55-AA1B-E7DBC305E27A}" presName="bottomLine" presStyleLbl="alignNode1" presStyleIdx="3" presStyleCnt="8">
        <dgm:presLayoutVars/>
      </dgm:prSet>
      <dgm:spPr/>
    </dgm:pt>
    <dgm:pt modelId="{DEBB723E-78B3-49CC-AD95-6AD8B730145D}" type="pres">
      <dgm:prSet presAssocID="{A5EB4D62-5CE7-4D55-AA1B-E7DBC305E27A}" presName="nodeText" presStyleLbl="bgAccFollowNode1" presStyleIdx="1" presStyleCnt="4">
        <dgm:presLayoutVars>
          <dgm:bulletEnabled val="1"/>
        </dgm:presLayoutVars>
      </dgm:prSet>
      <dgm:spPr/>
      <dgm:t>
        <a:bodyPr/>
        <a:lstStyle/>
        <a:p>
          <a:endParaRPr lang="en-US"/>
        </a:p>
      </dgm:t>
    </dgm:pt>
    <dgm:pt modelId="{02F6E648-B57E-4684-869C-3D5AE08DF844}" type="pres">
      <dgm:prSet presAssocID="{E518E8B7-6898-4DD0-97EF-011D547376DE}" presName="sibTrans" presStyleCnt="0"/>
      <dgm:spPr/>
    </dgm:pt>
    <dgm:pt modelId="{F81B7BC4-11FA-4228-BA07-AF1399AC71C9}" type="pres">
      <dgm:prSet presAssocID="{20900DEB-6C78-470D-A682-B46431A6DB76}" presName="compositeNode" presStyleCnt="0">
        <dgm:presLayoutVars>
          <dgm:bulletEnabled val="1"/>
        </dgm:presLayoutVars>
      </dgm:prSet>
      <dgm:spPr/>
    </dgm:pt>
    <dgm:pt modelId="{DBB56641-99B5-462A-ABEF-721DB2655F3D}" type="pres">
      <dgm:prSet presAssocID="{20900DEB-6C78-470D-A682-B46431A6DB76}" presName="bgRect" presStyleLbl="bgAccFollowNode1" presStyleIdx="2" presStyleCnt="4"/>
      <dgm:spPr/>
      <dgm:t>
        <a:bodyPr/>
        <a:lstStyle/>
        <a:p>
          <a:endParaRPr lang="en-US"/>
        </a:p>
      </dgm:t>
    </dgm:pt>
    <dgm:pt modelId="{45C1D2B3-8DAA-44FF-93A6-85608D71A025}" type="pres">
      <dgm:prSet presAssocID="{3CD09531-11C3-4B1D-87C4-98F62963F31D}" presName="sibTransNodeCircle" presStyleLbl="alignNode1" presStyleIdx="4" presStyleCnt="8">
        <dgm:presLayoutVars>
          <dgm:chMax val="0"/>
          <dgm:bulletEnabled/>
        </dgm:presLayoutVars>
      </dgm:prSet>
      <dgm:spPr/>
      <dgm:t>
        <a:bodyPr/>
        <a:lstStyle/>
        <a:p>
          <a:endParaRPr lang="en-US"/>
        </a:p>
      </dgm:t>
    </dgm:pt>
    <dgm:pt modelId="{0FE978A9-71A8-4CEB-AAAF-66D80E23198E}" type="pres">
      <dgm:prSet presAssocID="{20900DEB-6C78-470D-A682-B46431A6DB76}" presName="bottomLine" presStyleLbl="alignNode1" presStyleIdx="5" presStyleCnt="8">
        <dgm:presLayoutVars/>
      </dgm:prSet>
      <dgm:spPr/>
    </dgm:pt>
    <dgm:pt modelId="{936ED595-35F6-426A-9FF4-81055D0E75AF}" type="pres">
      <dgm:prSet presAssocID="{20900DEB-6C78-470D-A682-B46431A6DB76}" presName="nodeText" presStyleLbl="bgAccFollowNode1" presStyleIdx="2" presStyleCnt="4">
        <dgm:presLayoutVars>
          <dgm:bulletEnabled val="1"/>
        </dgm:presLayoutVars>
      </dgm:prSet>
      <dgm:spPr/>
      <dgm:t>
        <a:bodyPr/>
        <a:lstStyle/>
        <a:p>
          <a:endParaRPr lang="en-US"/>
        </a:p>
      </dgm:t>
    </dgm:pt>
    <dgm:pt modelId="{F86632A1-2E90-4396-857B-39B5D62972CA}" type="pres">
      <dgm:prSet presAssocID="{3CD09531-11C3-4B1D-87C4-98F62963F31D}" presName="sibTrans" presStyleCnt="0"/>
      <dgm:spPr/>
    </dgm:pt>
    <dgm:pt modelId="{16B78612-51FA-4874-97A8-B7381CC4334A}" type="pres">
      <dgm:prSet presAssocID="{DA0314D4-BE58-42A0-BA0C-BF297C90A451}" presName="compositeNode" presStyleCnt="0">
        <dgm:presLayoutVars>
          <dgm:bulletEnabled val="1"/>
        </dgm:presLayoutVars>
      </dgm:prSet>
      <dgm:spPr/>
    </dgm:pt>
    <dgm:pt modelId="{6964A490-B567-4B32-90D2-52AE3DCAE31B}" type="pres">
      <dgm:prSet presAssocID="{DA0314D4-BE58-42A0-BA0C-BF297C90A451}" presName="bgRect" presStyleLbl="bgAccFollowNode1" presStyleIdx="3" presStyleCnt="4"/>
      <dgm:spPr/>
      <dgm:t>
        <a:bodyPr/>
        <a:lstStyle/>
        <a:p>
          <a:endParaRPr lang="en-US"/>
        </a:p>
      </dgm:t>
    </dgm:pt>
    <dgm:pt modelId="{08E5B1B8-A841-44E5-8139-05229B018D37}" type="pres">
      <dgm:prSet presAssocID="{01729545-005C-4EE3-B819-CFEB34220DCE}" presName="sibTransNodeCircle" presStyleLbl="alignNode1" presStyleIdx="6" presStyleCnt="8">
        <dgm:presLayoutVars>
          <dgm:chMax val="0"/>
          <dgm:bulletEnabled/>
        </dgm:presLayoutVars>
      </dgm:prSet>
      <dgm:spPr/>
      <dgm:t>
        <a:bodyPr/>
        <a:lstStyle/>
        <a:p>
          <a:endParaRPr lang="en-US"/>
        </a:p>
      </dgm:t>
    </dgm:pt>
    <dgm:pt modelId="{275B0137-32F9-4414-9AD1-616D32865342}" type="pres">
      <dgm:prSet presAssocID="{DA0314D4-BE58-42A0-BA0C-BF297C90A451}" presName="bottomLine" presStyleLbl="alignNode1" presStyleIdx="7" presStyleCnt="8">
        <dgm:presLayoutVars/>
      </dgm:prSet>
      <dgm:spPr/>
    </dgm:pt>
    <dgm:pt modelId="{D888EADC-A8A9-4286-B412-AFE17A201137}" type="pres">
      <dgm:prSet presAssocID="{DA0314D4-BE58-42A0-BA0C-BF297C90A451}" presName="nodeText" presStyleLbl="bgAccFollowNode1" presStyleIdx="3" presStyleCnt="4">
        <dgm:presLayoutVars>
          <dgm:bulletEnabled val="1"/>
        </dgm:presLayoutVars>
      </dgm:prSet>
      <dgm:spPr/>
      <dgm:t>
        <a:bodyPr/>
        <a:lstStyle/>
        <a:p>
          <a:endParaRPr lang="en-US"/>
        </a:p>
      </dgm:t>
    </dgm:pt>
  </dgm:ptLst>
  <dgm:cxnLst>
    <dgm:cxn modelId="{695D5C35-69A3-4067-B611-C23FB6E2F4C1}" type="presOf" srcId="{07FE86D1-9081-4CC4-AD51-936548A6748F}" destId="{3B204680-FA05-4288-895D-66FCA0F352EF}" srcOrd="0" destOrd="0" presId="urn:microsoft.com/office/officeart/2016/7/layout/BasicLinearProcessNumbered"/>
    <dgm:cxn modelId="{CFF8E80E-3A7E-462B-8F42-DBF0F1158BD9}" type="presOf" srcId="{01729545-005C-4EE3-B819-CFEB34220DCE}" destId="{08E5B1B8-A841-44E5-8139-05229B018D37}" srcOrd="0" destOrd="0" presId="urn:microsoft.com/office/officeart/2016/7/layout/BasicLinearProcessNumbered"/>
    <dgm:cxn modelId="{0CAE1202-909E-4BDC-AB05-01D4C93153DF}" type="presOf" srcId="{DA0314D4-BE58-42A0-BA0C-BF297C90A451}" destId="{6964A490-B567-4B32-90D2-52AE3DCAE31B}" srcOrd="0" destOrd="0" presId="urn:microsoft.com/office/officeart/2016/7/layout/BasicLinearProcessNumbered"/>
    <dgm:cxn modelId="{CC9577A6-3013-446D-94DD-D1F4997727C5}" type="presOf" srcId="{07FE86D1-9081-4CC4-AD51-936548A6748F}" destId="{9F652984-FDDF-4558-92F1-1A72E050F351}" srcOrd="1" destOrd="0" presId="urn:microsoft.com/office/officeart/2016/7/layout/BasicLinearProcessNumbered"/>
    <dgm:cxn modelId="{BE1ED172-5A1F-4C53-A47B-279E9BA1C385}" srcId="{FBA57211-9452-47A9-A8D7-25CB273A02CD}" destId="{A5EB4D62-5CE7-4D55-AA1B-E7DBC305E27A}" srcOrd="1" destOrd="0" parTransId="{F730CA2E-5410-4F37-9751-043A85844F1D}" sibTransId="{E518E8B7-6898-4DD0-97EF-011D547376DE}"/>
    <dgm:cxn modelId="{40A73D9C-DB8F-4729-BE4A-F0FED3B6292D}" type="presOf" srcId="{82C85733-7080-4E57-A74C-EDB61CE70A8D}" destId="{9AF9DD07-0FD6-40FA-BE8C-3D0AF8D81773}" srcOrd="0" destOrd="0" presId="urn:microsoft.com/office/officeart/2016/7/layout/BasicLinearProcessNumbered"/>
    <dgm:cxn modelId="{A5DEC1EA-5FC8-4AB0-83C9-5BA2BDD059DD}" type="presOf" srcId="{20900DEB-6C78-470D-A682-B46431A6DB76}" destId="{936ED595-35F6-426A-9FF4-81055D0E75AF}" srcOrd="1" destOrd="0" presId="urn:microsoft.com/office/officeart/2016/7/layout/BasicLinearProcessNumbered"/>
    <dgm:cxn modelId="{29C2356C-7BF6-4FF9-9BD3-7EB0F3A01816}" type="presOf" srcId="{A5EB4D62-5CE7-4D55-AA1B-E7DBC305E27A}" destId="{DEBB723E-78B3-49CC-AD95-6AD8B730145D}" srcOrd="1" destOrd="0" presId="urn:microsoft.com/office/officeart/2016/7/layout/BasicLinearProcessNumbered"/>
    <dgm:cxn modelId="{FD3439BB-7EF5-469A-91DC-AA9214C03B5F}" type="presOf" srcId="{A5EB4D62-5CE7-4D55-AA1B-E7DBC305E27A}" destId="{79FE2EA6-5507-446F-96B9-05AF4C48D9CA}" srcOrd="0" destOrd="0" presId="urn:microsoft.com/office/officeart/2016/7/layout/BasicLinearProcessNumbered"/>
    <dgm:cxn modelId="{4BA04A2D-119C-4FF5-87BC-D384F1B07185}" srcId="{FBA57211-9452-47A9-A8D7-25CB273A02CD}" destId="{20900DEB-6C78-470D-A682-B46431A6DB76}" srcOrd="2" destOrd="0" parTransId="{7802DB29-7BDB-474D-9EB4-A914110A3C99}" sibTransId="{3CD09531-11C3-4B1D-87C4-98F62963F31D}"/>
    <dgm:cxn modelId="{D66BAFC7-F622-46FE-8B71-4CF5E8F766E4}" type="presOf" srcId="{FBA57211-9452-47A9-A8D7-25CB273A02CD}" destId="{A06E7B0A-6EB0-40F7-8A03-1FC15B7E1D8F}" srcOrd="0" destOrd="0" presId="urn:microsoft.com/office/officeart/2016/7/layout/BasicLinearProcessNumbered"/>
    <dgm:cxn modelId="{6F347630-BE86-4B13-B763-6F3BF7609DB5}" srcId="{FBA57211-9452-47A9-A8D7-25CB273A02CD}" destId="{DA0314D4-BE58-42A0-BA0C-BF297C90A451}" srcOrd="3" destOrd="0" parTransId="{C7E97FB1-E4A2-43C2-A027-BD40D71F21CA}" sibTransId="{01729545-005C-4EE3-B819-CFEB34220DCE}"/>
    <dgm:cxn modelId="{310CBB99-0792-49A7-887E-8A76DED43B64}" type="presOf" srcId="{20900DEB-6C78-470D-A682-B46431A6DB76}" destId="{DBB56641-99B5-462A-ABEF-721DB2655F3D}" srcOrd="0" destOrd="0" presId="urn:microsoft.com/office/officeart/2016/7/layout/BasicLinearProcessNumbered"/>
    <dgm:cxn modelId="{76E84D4F-FF79-43E8-848B-AD20DBA47804}" type="presOf" srcId="{E518E8B7-6898-4DD0-97EF-011D547376DE}" destId="{407AAD0C-5D2A-4D62-825B-ACC6E3036441}" srcOrd="0" destOrd="0" presId="urn:microsoft.com/office/officeart/2016/7/layout/BasicLinearProcessNumbered"/>
    <dgm:cxn modelId="{90A5C9A1-C8AC-4116-84E5-AC14B1D8B108}" srcId="{FBA57211-9452-47A9-A8D7-25CB273A02CD}" destId="{07FE86D1-9081-4CC4-AD51-936548A6748F}" srcOrd="0" destOrd="0" parTransId="{E6C4E014-8FA7-4F97-B151-D021DE24AA1E}" sibTransId="{82C85733-7080-4E57-A74C-EDB61CE70A8D}"/>
    <dgm:cxn modelId="{D0CB5D86-4628-4C5D-8AA7-49A097778E09}" type="presOf" srcId="{3CD09531-11C3-4B1D-87C4-98F62963F31D}" destId="{45C1D2B3-8DAA-44FF-93A6-85608D71A025}" srcOrd="0" destOrd="0" presId="urn:microsoft.com/office/officeart/2016/7/layout/BasicLinearProcessNumbered"/>
    <dgm:cxn modelId="{97FAFA69-10F1-4D55-94BE-F84CB177E11E}" type="presOf" srcId="{DA0314D4-BE58-42A0-BA0C-BF297C90A451}" destId="{D888EADC-A8A9-4286-B412-AFE17A201137}" srcOrd="1" destOrd="0" presId="urn:microsoft.com/office/officeart/2016/7/layout/BasicLinearProcessNumbered"/>
    <dgm:cxn modelId="{8B0C0EC9-633E-4554-A199-21810879A533}" type="presParOf" srcId="{A06E7B0A-6EB0-40F7-8A03-1FC15B7E1D8F}" destId="{3D1AB71F-31F3-4E09-B300-C7E59DE3646E}" srcOrd="0" destOrd="0" presId="urn:microsoft.com/office/officeart/2016/7/layout/BasicLinearProcessNumbered"/>
    <dgm:cxn modelId="{E0646A4D-8989-4448-BBB2-02D9B84AFE28}" type="presParOf" srcId="{3D1AB71F-31F3-4E09-B300-C7E59DE3646E}" destId="{3B204680-FA05-4288-895D-66FCA0F352EF}" srcOrd="0" destOrd="0" presId="urn:microsoft.com/office/officeart/2016/7/layout/BasicLinearProcessNumbered"/>
    <dgm:cxn modelId="{0FCB46E7-15D3-47C2-9E91-07FC01947B8B}" type="presParOf" srcId="{3D1AB71F-31F3-4E09-B300-C7E59DE3646E}" destId="{9AF9DD07-0FD6-40FA-BE8C-3D0AF8D81773}" srcOrd="1" destOrd="0" presId="urn:microsoft.com/office/officeart/2016/7/layout/BasicLinearProcessNumbered"/>
    <dgm:cxn modelId="{9AE79382-E996-45EE-8911-CF152383EF40}" type="presParOf" srcId="{3D1AB71F-31F3-4E09-B300-C7E59DE3646E}" destId="{54066583-2CDB-40DD-A644-2513FC8DC090}" srcOrd="2" destOrd="0" presId="urn:microsoft.com/office/officeart/2016/7/layout/BasicLinearProcessNumbered"/>
    <dgm:cxn modelId="{10780F82-4DA7-4F72-9E4B-E5DD8AE0D656}" type="presParOf" srcId="{3D1AB71F-31F3-4E09-B300-C7E59DE3646E}" destId="{9F652984-FDDF-4558-92F1-1A72E050F351}" srcOrd="3" destOrd="0" presId="urn:microsoft.com/office/officeart/2016/7/layout/BasicLinearProcessNumbered"/>
    <dgm:cxn modelId="{4F4C289E-D2BD-4992-892B-92C505D05AC2}" type="presParOf" srcId="{A06E7B0A-6EB0-40F7-8A03-1FC15B7E1D8F}" destId="{EF2C7448-9F41-488F-9056-714001AE949B}" srcOrd="1" destOrd="0" presId="urn:microsoft.com/office/officeart/2016/7/layout/BasicLinearProcessNumbered"/>
    <dgm:cxn modelId="{A1F13DB8-9E2F-4B43-A9E7-4AB49094B7CB}" type="presParOf" srcId="{A06E7B0A-6EB0-40F7-8A03-1FC15B7E1D8F}" destId="{B409B9B9-FA15-48AA-9B51-26A252952D14}" srcOrd="2" destOrd="0" presId="urn:microsoft.com/office/officeart/2016/7/layout/BasicLinearProcessNumbered"/>
    <dgm:cxn modelId="{553EDC38-155F-4D06-81A3-1889A1636BD5}" type="presParOf" srcId="{B409B9B9-FA15-48AA-9B51-26A252952D14}" destId="{79FE2EA6-5507-446F-96B9-05AF4C48D9CA}" srcOrd="0" destOrd="0" presId="urn:microsoft.com/office/officeart/2016/7/layout/BasicLinearProcessNumbered"/>
    <dgm:cxn modelId="{C3F8C4C6-F719-4C0D-B13D-67E57B7E4D0F}" type="presParOf" srcId="{B409B9B9-FA15-48AA-9B51-26A252952D14}" destId="{407AAD0C-5D2A-4D62-825B-ACC6E3036441}" srcOrd="1" destOrd="0" presId="urn:microsoft.com/office/officeart/2016/7/layout/BasicLinearProcessNumbered"/>
    <dgm:cxn modelId="{2FB113C5-57EE-41B7-9C0E-25065C454599}" type="presParOf" srcId="{B409B9B9-FA15-48AA-9B51-26A252952D14}" destId="{E7C93C42-CF63-475F-BD82-C82E015CBB6D}" srcOrd="2" destOrd="0" presId="urn:microsoft.com/office/officeart/2016/7/layout/BasicLinearProcessNumbered"/>
    <dgm:cxn modelId="{3FDD4029-34F2-4B60-9A24-E5614704C76A}" type="presParOf" srcId="{B409B9B9-FA15-48AA-9B51-26A252952D14}" destId="{DEBB723E-78B3-49CC-AD95-6AD8B730145D}" srcOrd="3" destOrd="0" presId="urn:microsoft.com/office/officeart/2016/7/layout/BasicLinearProcessNumbered"/>
    <dgm:cxn modelId="{630ADEEB-F825-40D7-926D-AE1C5A2F67EF}" type="presParOf" srcId="{A06E7B0A-6EB0-40F7-8A03-1FC15B7E1D8F}" destId="{02F6E648-B57E-4684-869C-3D5AE08DF844}" srcOrd="3" destOrd="0" presId="urn:microsoft.com/office/officeart/2016/7/layout/BasicLinearProcessNumbered"/>
    <dgm:cxn modelId="{C997D683-EDA8-4914-8A4E-824A497771AE}" type="presParOf" srcId="{A06E7B0A-6EB0-40F7-8A03-1FC15B7E1D8F}" destId="{F81B7BC4-11FA-4228-BA07-AF1399AC71C9}" srcOrd="4" destOrd="0" presId="urn:microsoft.com/office/officeart/2016/7/layout/BasicLinearProcessNumbered"/>
    <dgm:cxn modelId="{8151C0E6-2751-49AF-9BC2-3CC1926F4FD4}" type="presParOf" srcId="{F81B7BC4-11FA-4228-BA07-AF1399AC71C9}" destId="{DBB56641-99B5-462A-ABEF-721DB2655F3D}" srcOrd="0" destOrd="0" presId="urn:microsoft.com/office/officeart/2016/7/layout/BasicLinearProcessNumbered"/>
    <dgm:cxn modelId="{81184515-37DD-45DD-AFA0-48FBF09FD89A}" type="presParOf" srcId="{F81B7BC4-11FA-4228-BA07-AF1399AC71C9}" destId="{45C1D2B3-8DAA-44FF-93A6-85608D71A025}" srcOrd="1" destOrd="0" presId="urn:microsoft.com/office/officeart/2016/7/layout/BasicLinearProcessNumbered"/>
    <dgm:cxn modelId="{148988A0-DA0C-426A-A985-172D71240C12}" type="presParOf" srcId="{F81B7BC4-11FA-4228-BA07-AF1399AC71C9}" destId="{0FE978A9-71A8-4CEB-AAAF-66D80E23198E}" srcOrd="2" destOrd="0" presId="urn:microsoft.com/office/officeart/2016/7/layout/BasicLinearProcessNumbered"/>
    <dgm:cxn modelId="{CC15E92E-51FB-42B1-89BC-CEB5ED40E669}" type="presParOf" srcId="{F81B7BC4-11FA-4228-BA07-AF1399AC71C9}" destId="{936ED595-35F6-426A-9FF4-81055D0E75AF}" srcOrd="3" destOrd="0" presId="urn:microsoft.com/office/officeart/2016/7/layout/BasicLinearProcessNumbered"/>
    <dgm:cxn modelId="{3BFA0600-FE63-47BC-9873-A3588B9FD3D5}" type="presParOf" srcId="{A06E7B0A-6EB0-40F7-8A03-1FC15B7E1D8F}" destId="{F86632A1-2E90-4396-857B-39B5D62972CA}" srcOrd="5" destOrd="0" presId="urn:microsoft.com/office/officeart/2016/7/layout/BasicLinearProcessNumbered"/>
    <dgm:cxn modelId="{A6CB6570-BC1D-4DEF-BB38-0072E9D6F9E6}" type="presParOf" srcId="{A06E7B0A-6EB0-40F7-8A03-1FC15B7E1D8F}" destId="{16B78612-51FA-4874-97A8-B7381CC4334A}" srcOrd="6" destOrd="0" presId="urn:microsoft.com/office/officeart/2016/7/layout/BasicLinearProcessNumbered"/>
    <dgm:cxn modelId="{399DFF49-6005-4EBC-B1A6-7762DD57EC0C}" type="presParOf" srcId="{16B78612-51FA-4874-97A8-B7381CC4334A}" destId="{6964A490-B567-4B32-90D2-52AE3DCAE31B}" srcOrd="0" destOrd="0" presId="urn:microsoft.com/office/officeart/2016/7/layout/BasicLinearProcessNumbered"/>
    <dgm:cxn modelId="{FDDADFC0-C76C-49C8-B362-45942E193498}" type="presParOf" srcId="{16B78612-51FA-4874-97A8-B7381CC4334A}" destId="{08E5B1B8-A841-44E5-8139-05229B018D37}" srcOrd="1" destOrd="0" presId="urn:microsoft.com/office/officeart/2016/7/layout/BasicLinearProcessNumbered"/>
    <dgm:cxn modelId="{292B63A6-3083-4147-9920-0FF62CACB1B0}" type="presParOf" srcId="{16B78612-51FA-4874-97A8-B7381CC4334A}" destId="{275B0137-32F9-4414-9AD1-616D32865342}" srcOrd="2" destOrd="0" presId="urn:microsoft.com/office/officeart/2016/7/layout/BasicLinearProcessNumbered"/>
    <dgm:cxn modelId="{FB19E0CB-97FA-476C-930F-74A37136BBBB}" type="presParOf" srcId="{16B78612-51FA-4874-97A8-B7381CC4334A}" destId="{D888EADC-A8A9-4286-B412-AFE17A20113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48EF06-DBFC-49F8-A6FC-79E568541A1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2E876F9-6905-41EE-A563-9FD4CADFD3E1}">
      <dgm:prSet/>
      <dgm:spPr/>
      <dgm:t>
        <a:bodyPr/>
        <a:lstStyle/>
        <a:p>
          <a:pPr>
            <a:lnSpc>
              <a:spcPct val="100000"/>
            </a:lnSpc>
          </a:pPr>
          <a:r>
            <a:rPr lang="en-US"/>
            <a:t>Questions</a:t>
          </a:r>
        </a:p>
      </dgm:t>
    </dgm:pt>
    <dgm:pt modelId="{5B682786-10EA-403D-92BF-34F84A08BE20}" type="parTrans" cxnId="{4F69D70B-B8AC-4040-B064-2CA5029EEFF3}">
      <dgm:prSet/>
      <dgm:spPr/>
      <dgm:t>
        <a:bodyPr/>
        <a:lstStyle/>
        <a:p>
          <a:endParaRPr lang="en-US"/>
        </a:p>
      </dgm:t>
    </dgm:pt>
    <dgm:pt modelId="{A6022CD0-DE86-4C6E-92C4-CCAD302F7F2C}" type="sibTrans" cxnId="{4F69D70B-B8AC-4040-B064-2CA5029EEFF3}">
      <dgm:prSet/>
      <dgm:spPr/>
      <dgm:t>
        <a:bodyPr/>
        <a:lstStyle/>
        <a:p>
          <a:endParaRPr lang="en-US"/>
        </a:p>
      </dgm:t>
    </dgm:pt>
    <dgm:pt modelId="{B4CF7A38-9EC8-4A48-A0D5-103B54F35425}">
      <dgm:prSet/>
      <dgm:spPr/>
      <dgm:t>
        <a:bodyPr/>
        <a:lstStyle/>
        <a:p>
          <a:pPr>
            <a:lnSpc>
              <a:spcPct val="100000"/>
            </a:lnSpc>
          </a:pPr>
          <a:r>
            <a:rPr lang="en-US"/>
            <a:t>Comments/Concerns</a:t>
          </a:r>
        </a:p>
      </dgm:t>
    </dgm:pt>
    <dgm:pt modelId="{96F56DA0-1BD3-4F44-8B0F-19FA166E48C0}" type="parTrans" cxnId="{C8342F71-97F5-44B7-BEC2-692565102800}">
      <dgm:prSet/>
      <dgm:spPr/>
      <dgm:t>
        <a:bodyPr/>
        <a:lstStyle/>
        <a:p>
          <a:endParaRPr lang="en-US"/>
        </a:p>
      </dgm:t>
    </dgm:pt>
    <dgm:pt modelId="{C8B9FB57-8846-4550-BC78-EA8D398E4289}" type="sibTrans" cxnId="{C8342F71-97F5-44B7-BEC2-692565102800}">
      <dgm:prSet/>
      <dgm:spPr/>
      <dgm:t>
        <a:bodyPr/>
        <a:lstStyle/>
        <a:p>
          <a:endParaRPr lang="en-US"/>
        </a:p>
      </dgm:t>
    </dgm:pt>
    <dgm:pt modelId="{F43B2CA0-6A74-4EC6-8434-099869BB1C1B}">
      <dgm:prSet/>
      <dgm:spPr/>
      <dgm:t>
        <a:bodyPr/>
        <a:lstStyle/>
        <a:p>
          <a:pPr>
            <a:lnSpc>
              <a:spcPct val="100000"/>
            </a:lnSpc>
          </a:pPr>
          <a:r>
            <a:rPr lang="en-US"/>
            <a:t>Recommendations</a:t>
          </a:r>
        </a:p>
      </dgm:t>
    </dgm:pt>
    <dgm:pt modelId="{E699C70E-677C-40FA-B8E7-8D01747614F0}" type="parTrans" cxnId="{4F1C67FF-4FFA-4524-A0BF-16A1BCD32ECA}">
      <dgm:prSet/>
      <dgm:spPr/>
      <dgm:t>
        <a:bodyPr/>
        <a:lstStyle/>
        <a:p>
          <a:endParaRPr lang="en-US"/>
        </a:p>
      </dgm:t>
    </dgm:pt>
    <dgm:pt modelId="{BBA61F36-5BF4-4809-9144-8AF7C1366CF7}" type="sibTrans" cxnId="{4F1C67FF-4FFA-4524-A0BF-16A1BCD32ECA}">
      <dgm:prSet/>
      <dgm:spPr/>
      <dgm:t>
        <a:bodyPr/>
        <a:lstStyle/>
        <a:p>
          <a:endParaRPr lang="en-US"/>
        </a:p>
      </dgm:t>
    </dgm:pt>
    <dgm:pt modelId="{F5457825-5B96-4AD9-8563-EED2B07E4EED}" type="pres">
      <dgm:prSet presAssocID="{4548EF06-DBFC-49F8-A6FC-79E568541A18}" presName="root" presStyleCnt="0">
        <dgm:presLayoutVars>
          <dgm:dir/>
          <dgm:resizeHandles val="exact"/>
        </dgm:presLayoutVars>
      </dgm:prSet>
      <dgm:spPr/>
      <dgm:t>
        <a:bodyPr/>
        <a:lstStyle/>
        <a:p>
          <a:endParaRPr lang="en-US"/>
        </a:p>
      </dgm:t>
    </dgm:pt>
    <dgm:pt modelId="{3B8F9BCC-39A4-4CA3-89CD-0DA7859BAB9F}" type="pres">
      <dgm:prSet presAssocID="{A2E876F9-6905-41EE-A563-9FD4CADFD3E1}" presName="compNode" presStyleCnt="0"/>
      <dgm:spPr/>
    </dgm:pt>
    <dgm:pt modelId="{D239D19D-FC53-41F8-8F0F-E634BD30AF88}" type="pres">
      <dgm:prSet presAssocID="{A2E876F9-6905-41EE-A563-9FD4CADFD3E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Help"/>
        </a:ext>
      </dgm:extLst>
    </dgm:pt>
    <dgm:pt modelId="{47B95A58-2B3D-4B1F-A32B-0B34B662890D}" type="pres">
      <dgm:prSet presAssocID="{A2E876F9-6905-41EE-A563-9FD4CADFD3E1}" presName="spaceRect" presStyleCnt="0"/>
      <dgm:spPr/>
    </dgm:pt>
    <dgm:pt modelId="{A5E20C49-30ED-4CCB-8754-84283E7294A7}" type="pres">
      <dgm:prSet presAssocID="{A2E876F9-6905-41EE-A563-9FD4CADFD3E1}" presName="textRect" presStyleLbl="revTx" presStyleIdx="0" presStyleCnt="3">
        <dgm:presLayoutVars>
          <dgm:chMax val="1"/>
          <dgm:chPref val="1"/>
        </dgm:presLayoutVars>
      </dgm:prSet>
      <dgm:spPr/>
      <dgm:t>
        <a:bodyPr/>
        <a:lstStyle/>
        <a:p>
          <a:endParaRPr lang="en-US"/>
        </a:p>
      </dgm:t>
    </dgm:pt>
    <dgm:pt modelId="{BF174A4A-F4EE-46F7-B5CD-D413B2C7D9FF}" type="pres">
      <dgm:prSet presAssocID="{A6022CD0-DE86-4C6E-92C4-CCAD302F7F2C}" presName="sibTrans" presStyleCnt="0"/>
      <dgm:spPr/>
    </dgm:pt>
    <dgm:pt modelId="{E9B1D8B7-FCDE-47D0-BAC4-42DB2E932956}" type="pres">
      <dgm:prSet presAssocID="{B4CF7A38-9EC8-4A48-A0D5-103B54F35425}" presName="compNode" presStyleCnt="0"/>
      <dgm:spPr/>
    </dgm:pt>
    <dgm:pt modelId="{B8ADE2CF-8408-4CDC-81FC-C40A9C58CC09}" type="pres">
      <dgm:prSet presAssocID="{B4CF7A38-9EC8-4A48-A0D5-103B54F3542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Subtitles"/>
        </a:ext>
      </dgm:extLst>
    </dgm:pt>
    <dgm:pt modelId="{57724A79-4264-4FF6-B598-6268944CC01B}" type="pres">
      <dgm:prSet presAssocID="{B4CF7A38-9EC8-4A48-A0D5-103B54F35425}" presName="spaceRect" presStyleCnt="0"/>
      <dgm:spPr/>
    </dgm:pt>
    <dgm:pt modelId="{15D15F89-E8E2-4709-9EEF-E97F73E1F3F8}" type="pres">
      <dgm:prSet presAssocID="{B4CF7A38-9EC8-4A48-A0D5-103B54F35425}" presName="textRect" presStyleLbl="revTx" presStyleIdx="1" presStyleCnt="3">
        <dgm:presLayoutVars>
          <dgm:chMax val="1"/>
          <dgm:chPref val="1"/>
        </dgm:presLayoutVars>
      </dgm:prSet>
      <dgm:spPr/>
      <dgm:t>
        <a:bodyPr/>
        <a:lstStyle/>
        <a:p>
          <a:endParaRPr lang="en-US"/>
        </a:p>
      </dgm:t>
    </dgm:pt>
    <dgm:pt modelId="{A6B3B0B0-D3C6-45F3-AA58-B887D9F1C231}" type="pres">
      <dgm:prSet presAssocID="{C8B9FB57-8846-4550-BC78-EA8D398E4289}" presName="sibTrans" presStyleCnt="0"/>
      <dgm:spPr/>
    </dgm:pt>
    <dgm:pt modelId="{CEBB0CBA-5B94-4816-A34C-716535CC5B63}" type="pres">
      <dgm:prSet presAssocID="{F43B2CA0-6A74-4EC6-8434-099869BB1C1B}" presName="compNode" presStyleCnt="0"/>
      <dgm:spPr/>
    </dgm:pt>
    <dgm:pt modelId="{5641D561-C2F6-4790-9F28-6FFB37A52D80}" type="pres">
      <dgm:prSet presAssocID="{F43B2CA0-6A74-4EC6-8434-099869BB1C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Lightbulb"/>
        </a:ext>
      </dgm:extLst>
    </dgm:pt>
    <dgm:pt modelId="{7B3AC1E4-B8F5-4A98-9E3A-841E3D9946CC}" type="pres">
      <dgm:prSet presAssocID="{F43B2CA0-6A74-4EC6-8434-099869BB1C1B}" presName="spaceRect" presStyleCnt="0"/>
      <dgm:spPr/>
    </dgm:pt>
    <dgm:pt modelId="{5272349E-35EE-44D2-BB5D-963121DED491}" type="pres">
      <dgm:prSet presAssocID="{F43B2CA0-6A74-4EC6-8434-099869BB1C1B}" presName="textRect" presStyleLbl="revTx" presStyleIdx="2" presStyleCnt="3">
        <dgm:presLayoutVars>
          <dgm:chMax val="1"/>
          <dgm:chPref val="1"/>
        </dgm:presLayoutVars>
      </dgm:prSet>
      <dgm:spPr/>
      <dgm:t>
        <a:bodyPr/>
        <a:lstStyle/>
        <a:p>
          <a:endParaRPr lang="en-US"/>
        </a:p>
      </dgm:t>
    </dgm:pt>
  </dgm:ptLst>
  <dgm:cxnLst>
    <dgm:cxn modelId="{AAE1FE36-DBAF-4631-9010-D54BBE9D50F2}" type="presOf" srcId="{B4CF7A38-9EC8-4A48-A0D5-103B54F35425}" destId="{15D15F89-E8E2-4709-9EEF-E97F73E1F3F8}" srcOrd="0" destOrd="0" presId="urn:microsoft.com/office/officeart/2018/2/layout/IconLabelList"/>
    <dgm:cxn modelId="{4F69D70B-B8AC-4040-B064-2CA5029EEFF3}" srcId="{4548EF06-DBFC-49F8-A6FC-79E568541A18}" destId="{A2E876F9-6905-41EE-A563-9FD4CADFD3E1}" srcOrd="0" destOrd="0" parTransId="{5B682786-10EA-403D-92BF-34F84A08BE20}" sibTransId="{A6022CD0-DE86-4C6E-92C4-CCAD302F7F2C}"/>
    <dgm:cxn modelId="{7E4901A9-9452-4291-B7A8-D63139AD6B66}" type="presOf" srcId="{A2E876F9-6905-41EE-A563-9FD4CADFD3E1}" destId="{A5E20C49-30ED-4CCB-8754-84283E7294A7}" srcOrd="0" destOrd="0" presId="urn:microsoft.com/office/officeart/2018/2/layout/IconLabelList"/>
    <dgm:cxn modelId="{C8342F71-97F5-44B7-BEC2-692565102800}" srcId="{4548EF06-DBFC-49F8-A6FC-79E568541A18}" destId="{B4CF7A38-9EC8-4A48-A0D5-103B54F35425}" srcOrd="1" destOrd="0" parTransId="{96F56DA0-1BD3-4F44-8B0F-19FA166E48C0}" sibTransId="{C8B9FB57-8846-4550-BC78-EA8D398E4289}"/>
    <dgm:cxn modelId="{347DF973-4548-4D4C-856F-47FAEB7D0FC3}" type="presOf" srcId="{F43B2CA0-6A74-4EC6-8434-099869BB1C1B}" destId="{5272349E-35EE-44D2-BB5D-963121DED491}" srcOrd="0" destOrd="0" presId="urn:microsoft.com/office/officeart/2018/2/layout/IconLabelList"/>
    <dgm:cxn modelId="{4F1C67FF-4FFA-4524-A0BF-16A1BCD32ECA}" srcId="{4548EF06-DBFC-49F8-A6FC-79E568541A18}" destId="{F43B2CA0-6A74-4EC6-8434-099869BB1C1B}" srcOrd="2" destOrd="0" parTransId="{E699C70E-677C-40FA-B8E7-8D01747614F0}" sibTransId="{BBA61F36-5BF4-4809-9144-8AF7C1366CF7}"/>
    <dgm:cxn modelId="{4267E571-2EE9-4776-A654-081507AB56D2}" type="presOf" srcId="{4548EF06-DBFC-49F8-A6FC-79E568541A18}" destId="{F5457825-5B96-4AD9-8563-EED2B07E4EED}" srcOrd="0" destOrd="0" presId="urn:microsoft.com/office/officeart/2018/2/layout/IconLabelList"/>
    <dgm:cxn modelId="{E6FB6E68-92CD-4BA8-9A48-56F37C08E3EF}" type="presParOf" srcId="{F5457825-5B96-4AD9-8563-EED2B07E4EED}" destId="{3B8F9BCC-39A4-4CA3-89CD-0DA7859BAB9F}" srcOrd="0" destOrd="0" presId="urn:microsoft.com/office/officeart/2018/2/layout/IconLabelList"/>
    <dgm:cxn modelId="{446BCC83-6C8A-41D8-AAED-7EC1EBD491DD}" type="presParOf" srcId="{3B8F9BCC-39A4-4CA3-89CD-0DA7859BAB9F}" destId="{D239D19D-FC53-41F8-8F0F-E634BD30AF88}" srcOrd="0" destOrd="0" presId="urn:microsoft.com/office/officeart/2018/2/layout/IconLabelList"/>
    <dgm:cxn modelId="{55F16233-2A18-4CAA-97A5-B4E689DB767E}" type="presParOf" srcId="{3B8F9BCC-39A4-4CA3-89CD-0DA7859BAB9F}" destId="{47B95A58-2B3D-4B1F-A32B-0B34B662890D}" srcOrd="1" destOrd="0" presId="urn:microsoft.com/office/officeart/2018/2/layout/IconLabelList"/>
    <dgm:cxn modelId="{02B73A2C-9FBF-4778-8AF2-1BCB3B402FC9}" type="presParOf" srcId="{3B8F9BCC-39A4-4CA3-89CD-0DA7859BAB9F}" destId="{A5E20C49-30ED-4CCB-8754-84283E7294A7}" srcOrd="2" destOrd="0" presId="urn:microsoft.com/office/officeart/2018/2/layout/IconLabelList"/>
    <dgm:cxn modelId="{3B499043-D31A-457D-9921-9BE0DAA78F51}" type="presParOf" srcId="{F5457825-5B96-4AD9-8563-EED2B07E4EED}" destId="{BF174A4A-F4EE-46F7-B5CD-D413B2C7D9FF}" srcOrd="1" destOrd="0" presId="urn:microsoft.com/office/officeart/2018/2/layout/IconLabelList"/>
    <dgm:cxn modelId="{5810A445-4527-4AEB-9DA9-072754220F1D}" type="presParOf" srcId="{F5457825-5B96-4AD9-8563-EED2B07E4EED}" destId="{E9B1D8B7-FCDE-47D0-BAC4-42DB2E932956}" srcOrd="2" destOrd="0" presId="urn:microsoft.com/office/officeart/2018/2/layout/IconLabelList"/>
    <dgm:cxn modelId="{FB432B20-CB25-4500-86E9-1EE53D5EDD44}" type="presParOf" srcId="{E9B1D8B7-FCDE-47D0-BAC4-42DB2E932956}" destId="{B8ADE2CF-8408-4CDC-81FC-C40A9C58CC09}" srcOrd="0" destOrd="0" presId="urn:microsoft.com/office/officeart/2018/2/layout/IconLabelList"/>
    <dgm:cxn modelId="{AA0AD5BE-6404-4C0E-A05B-726957EAB55A}" type="presParOf" srcId="{E9B1D8B7-FCDE-47D0-BAC4-42DB2E932956}" destId="{57724A79-4264-4FF6-B598-6268944CC01B}" srcOrd="1" destOrd="0" presId="urn:microsoft.com/office/officeart/2018/2/layout/IconLabelList"/>
    <dgm:cxn modelId="{06FE6D00-463D-40CD-A1C5-374ED9A53F90}" type="presParOf" srcId="{E9B1D8B7-FCDE-47D0-BAC4-42DB2E932956}" destId="{15D15F89-E8E2-4709-9EEF-E97F73E1F3F8}" srcOrd="2" destOrd="0" presId="urn:microsoft.com/office/officeart/2018/2/layout/IconLabelList"/>
    <dgm:cxn modelId="{AF869E45-85B6-4347-BE3B-DA73A9D80B33}" type="presParOf" srcId="{F5457825-5B96-4AD9-8563-EED2B07E4EED}" destId="{A6B3B0B0-D3C6-45F3-AA58-B887D9F1C231}" srcOrd="3" destOrd="0" presId="urn:microsoft.com/office/officeart/2018/2/layout/IconLabelList"/>
    <dgm:cxn modelId="{C47E10F6-704D-4908-9B00-602684204D36}" type="presParOf" srcId="{F5457825-5B96-4AD9-8563-EED2B07E4EED}" destId="{CEBB0CBA-5B94-4816-A34C-716535CC5B63}" srcOrd="4" destOrd="0" presId="urn:microsoft.com/office/officeart/2018/2/layout/IconLabelList"/>
    <dgm:cxn modelId="{8DC68448-4544-4DB0-BBF4-9C3D800DE1CC}" type="presParOf" srcId="{CEBB0CBA-5B94-4816-A34C-716535CC5B63}" destId="{5641D561-C2F6-4790-9F28-6FFB37A52D80}" srcOrd="0" destOrd="0" presId="urn:microsoft.com/office/officeart/2018/2/layout/IconLabelList"/>
    <dgm:cxn modelId="{85CA2B00-BAEA-4235-8A20-96164AA25C15}" type="presParOf" srcId="{CEBB0CBA-5B94-4816-A34C-716535CC5B63}" destId="{7B3AC1E4-B8F5-4A98-9E3A-841E3D9946CC}" srcOrd="1" destOrd="0" presId="urn:microsoft.com/office/officeart/2018/2/layout/IconLabelList"/>
    <dgm:cxn modelId="{F82C33B8-F61A-4A58-89C9-B7915B3C4B4B}" type="presParOf" srcId="{CEBB0CBA-5B94-4816-A34C-716535CC5B63}" destId="{5272349E-35EE-44D2-BB5D-963121DED49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D2525-EBFC-4A82-94FC-912D93E21DCD}">
      <dsp:nvSpPr>
        <dsp:cNvPr id="0" name=""/>
        <dsp:cNvSpPr/>
      </dsp:nvSpPr>
      <dsp:spPr>
        <a:xfrm>
          <a:off x="212335" y="4703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1B296-219B-43AD-8F2C-118108731B24}">
      <dsp:nvSpPr>
        <dsp:cNvPr id="0" name=""/>
        <dsp:cNvSpPr/>
      </dsp:nvSpPr>
      <dsp:spPr>
        <a:xfrm>
          <a:off x="492877" y="7509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2A6DF5-60BE-4745-99D4-D7F4041CFFBD}">
      <dsp:nvSpPr>
        <dsp:cNvPr id="0" name=""/>
        <dsp:cNvSpPr/>
      </dsp:nvSpPr>
      <dsp:spPr>
        <a:xfrm>
          <a:off x="1834517" y="4703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100000"/>
            </a:lnSpc>
            <a:spcBef>
              <a:spcPct val="0"/>
            </a:spcBef>
            <a:spcAft>
              <a:spcPct val="35000"/>
            </a:spcAft>
          </a:pPr>
          <a:r>
            <a:rPr lang="en-US" sz="2100" kern="1200"/>
            <a:t>Thank you for agreeing to serve on the FPCS ESSER III Stakeholder Advisory Committee!</a:t>
          </a:r>
        </a:p>
      </dsp:txBody>
      <dsp:txXfrm>
        <a:off x="1834517" y="470390"/>
        <a:ext cx="3148942" cy="1335915"/>
      </dsp:txXfrm>
    </dsp:sp>
    <dsp:sp modelId="{2574F96F-C4DB-408F-955E-7CD4B8D07F2D}">
      <dsp:nvSpPr>
        <dsp:cNvPr id="0" name=""/>
        <dsp:cNvSpPr/>
      </dsp:nvSpPr>
      <dsp:spPr>
        <a:xfrm>
          <a:off x="5532139" y="4703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9523D-83B1-42AE-A259-88C8401271AC}">
      <dsp:nvSpPr>
        <dsp:cNvPr id="0" name=""/>
        <dsp:cNvSpPr/>
      </dsp:nvSpPr>
      <dsp:spPr>
        <a:xfrm>
          <a:off x="5812681" y="7509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76B06F-D1DF-4CDA-B3DD-17845CBDA308}">
      <dsp:nvSpPr>
        <dsp:cNvPr id="0" name=""/>
        <dsp:cNvSpPr/>
      </dsp:nvSpPr>
      <dsp:spPr>
        <a:xfrm>
          <a:off x="7154322" y="4703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100000"/>
            </a:lnSpc>
            <a:spcBef>
              <a:spcPct val="0"/>
            </a:spcBef>
            <a:spcAft>
              <a:spcPct val="35000"/>
            </a:spcAft>
          </a:pPr>
          <a:r>
            <a:rPr lang="en-US" sz="2100" kern="1200"/>
            <a:t>This group will meet twice yearly for three years</a:t>
          </a:r>
        </a:p>
      </dsp:txBody>
      <dsp:txXfrm>
        <a:off x="7154322" y="470390"/>
        <a:ext cx="3148942" cy="1335915"/>
      </dsp:txXfrm>
    </dsp:sp>
    <dsp:sp modelId="{E2C690B2-9E2F-4DA0-A164-E22A4CEFDF3D}">
      <dsp:nvSpPr>
        <dsp:cNvPr id="0" name=""/>
        <dsp:cNvSpPr/>
      </dsp:nvSpPr>
      <dsp:spPr>
        <a:xfrm>
          <a:off x="212335" y="2546238"/>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71750-106B-4EA3-BFF3-01123FAB134B}">
      <dsp:nvSpPr>
        <dsp:cNvPr id="0" name=""/>
        <dsp:cNvSpPr/>
      </dsp:nvSpPr>
      <dsp:spPr>
        <a:xfrm>
          <a:off x="492877" y="2826780"/>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F8A9C4-3D02-4E0C-A7F0-8799CF36CCE1}">
      <dsp:nvSpPr>
        <dsp:cNvPr id="0" name=""/>
        <dsp:cNvSpPr/>
      </dsp:nvSpPr>
      <dsp:spPr>
        <a:xfrm>
          <a:off x="1834517" y="25462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100000"/>
            </a:lnSpc>
            <a:spcBef>
              <a:spcPct val="0"/>
            </a:spcBef>
            <a:spcAft>
              <a:spcPct val="35000"/>
            </a:spcAft>
          </a:pPr>
          <a:r>
            <a:rPr lang="en-US" sz="2100" kern="1200"/>
            <a:t>Members will provide the district with feedback and guidance about how grant funds are used</a:t>
          </a:r>
        </a:p>
      </dsp:txBody>
      <dsp:txXfrm>
        <a:off x="1834517" y="2546238"/>
        <a:ext cx="3148942" cy="1335915"/>
      </dsp:txXfrm>
    </dsp:sp>
    <dsp:sp modelId="{A1FDFB12-C328-4581-921F-695CDBF5F439}">
      <dsp:nvSpPr>
        <dsp:cNvPr id="0" name=""/>
        <dsp:cNvSpPr/>
      </dsp:nvSpPr>
      <dsp:spPr>
        <a:xfrm>
          <a:off x="5532139" y="2546238"/>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2E5932-67D8-4C21-A534-31DB27E64D2A}">
      <dsp:nvSpPr>
        <dsp:cNvPr id="0" name=""/>
        <dsp:cNvSpPr/>
      </dsp:nvSpPr>
      <dsp:spPr>
        <a:xfrm>
          <a:off x="5812681" y="2826780"/>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F06B42-9B84-4DE6-80FE-AA85256F0CD0}">
      <dsp:nvSpPr>
        <dsp:cNvPr id="0" name=""/>
        <dsp:cNvSpPr/>
      </dsp:nvSpPr>
      <dsp:spPr>
        <a:xfrm>
          <a:off x="7154322" y="254623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100000"/>
            </a:lnSpc>
            <a:spcBef>
              <a:spcPct val="0"/>
            </a:spcBef>
            <a:spcAft>
              <a:spcPct val="35000"/>
            </a:spcAft>
          </a:pPr>
          <a:r>
            <a:rPr lang="en-US" sz="2100" kern="1200"/>
            <a:t>Members will receive regular updates about implementation and results</a:t>
          </a:r>
        </a:p>
      </dsp:txBody>
      <dsp:txXfrm>
        <a:off x="7154322" y="2546238"/>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00AB-70F2-4816-A2EC-4504EF830195}">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3CCA9-BF89-4887-A724-BC015FFE50C8}">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lvl="0" algn="l" defTabSz="2311400">
            <a:lnSpc>
              <a:spcPct val="90000"/>
            </a:lnSpc>
            <a:spcBef>
              <a:spcPct val="0"/>
            </a:spcBef>
            <a:spcAft>
              <a:spcPct val="35000"/>
            </a:spcAft>
          </a:pPr>
          <a:r>
            <a:rPr lang="en-US" sz="5200" kern="1200" dirty="0"/>
            <a:t>Total State Allocation- $2,020,070,466</a:t>
          </a:r>
        </a:p>
      </dsp:txBody>
      <dsp:txXfrm>
        <a:off x="0" y="2703"/>
        <a:ext cx="6900512" cy="1843578"/>
      </dsp:txXfrm>
    </dsp:sp>
    <dsp:sp modelId="{652B399A-99DB-4036-BD22-3CABEDBDD62C}">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46715-78EE-44C1-8462-2ED88BD2D9CC}">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lvl="0" algn="l" defTabSz="2311400">
            <a:lnSpc>
              <a:spcPct val="90000"/>
            </a:lnSpc>
            <a:spcBef>
              <a:spcPct val="0"/>
            </a:spcBef>
            <a:spcAft>
              <a:spcPct val="35000"/>
            </a:spcAft>
          </a:pPr>
          <a:r>
            <a:rPr lang="en-US" sz="5200" kern="1200" dirty="0"/>
            <a:t>FPCS- ARP-ESSER $6,477,351.00 </a:t>
          </a:r>
        </a:p>
      </dsp:txBody>
      <dsp:txXfrm>
        <a:off x="0" y="1846281"/>
        <a:ext cx="6900512" cy="1843578"/>
      </dsp:txXfrm>
    </dsp:sp>
    <dsp:sp modelId="{FB9839A5-F095-42F0-B97A-1EDDB6FA7D1A}">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158463-D202-4712-B317-C3286A188C45}">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lvl="0" algn="l" defTabSz="2311400">
            <a:lnSpc>
              <a:spcPct val="90000"/>
            </a:lnSpc>
            <a:spcBef>
              <a:spcPct val="0"/>
            </a:spcBef>
            <a:spcAft>
              <a:spcPct val="35000"/>
            </a:spcAft>
          </a:pPr>
          <a:r>
            <a:rPr lang="en-US" sz="5200" kern="1200" dirty="0"/>
            <a:t>FPCS ARP-ESSER-SR $689,149.00  </a:t>
          </a:r>
        </a:p>
      </dsp:txBody>
      <dsp:txXfrm>
        <a:off x="0" y="3689859"/>
        <a:ext cx="6900512" cy="1843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0EDEA-B2EC-4CC6-8C7A-E4BC3E7AB80A}">
      <dsp:nvSpPr>
        <dsp:cNvPr id="0" name=""/>
        <dsp:cNvSpPr/>
      </dsp:nvSpPr>
      <dsp:spPr>
        <a:xfrm>
          <a:off x="1957" y="1428398"/>
          <a:ext cx="1908452" cy="662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a:t>Help</a:t>
          </a:r>
        </a:p>
      </dsp:txBody>
      <dsp:txXfrm>
        <a:off x="1957" y="1428398"/>
        <a:ext cx="1908452" cy="662400"/>
      </dsp:txXfrm>
    </dsp:sp>
    <dsp:sp modelId="{E2A4F656-31AC-42B1-9590-452FF8C488DB}">
      <dsp:nvSpPr>
        <dsp:cNvPr id="0" name=""/>
        <dsp:cNvSpPr/>
      </dsp:nvSpPr>
      <dsp:spPr>
        <a:xfrm>
          <a:off x="1957" y="2090799"/>
          <a:ext cx="1908452" cy="189405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Help safely reopen schools to in-person instruction</a:t>
          </a:r>
        </a:p>
      </dsp:txBody>
      <dsp:txXfrm>
        <a:off x="1957" y="2090799"/>
        <a:ext cx="1908452" cy="1894050"/>
      </dsp:txXfrm>
    </dsp:sp>
    <dsp:sp modelId="{8507B400-A8A0-4BBE-85E7-CE49955CB3B7}">
      <dsp:nvSpPr>
        <dsp:cNvPr id="0" name=""/>
        <dsp:cNvSpPr/>
      </dsp:nvSpPr>
      <dsp:spPr>
        <a:xfrm>
          <a:off x="2177593" y="1428398"/>
          <a:ext cx="1908452" cy="6624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a:t>Sustain</a:t>
          </a:r>
        </a:p>
      </dsp:txBody>
      <dsp:txXfrm>
        <a:off x="2177593" y="1428398"/>
        <a:ext cx="1908452" cy="662400"/>
      </dsp:txXfrm>
    </dsp:sp>
    <dsp:sp modelId="{8243C052-019B-4BB7-916E-85CD48A15F2F}">
      <dsp:nvSpPr>
        <dsp:cNvPr id="0" name=""/>
        <dsp:cNvSpPr/>
      </dsp:nvSpPr>
      <dsp:spPr>
        <a:xfrm>
          <a:off x="2177593" y="2090799"/>
          <a:ext cx="1908452" cy="1894050"/>
        </a:xfrm>
        <a:prstGeom prst="rect">
          <a:avLst/>
        </a:prstGeom>
        <a:solidFill>
          <a:schemeClr val="accent5">
            <a:tint val="40000"/>
            <a:alpha val="90000"/>
            <a:hueOff val="-3369880"/>
            <a:satOff val="-11416"/>
            <a:lumOff val="-1464"/>
            <a:alphaOff val="0"/>
          </a:schemeClr>
        </a:solidFill>
        <a:ln w="12700" cap="flat" cmpd="sng" algn="ctr">
          <a:solidFill>
            <a:schemeClr val="accent5">
              <a:tint val="40000"/>
              <a:alpha val="90000"/>
              <a:hueOff val="-3369880"/>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Sustain the safe operation of schools</a:t>
          </a:r>
        </a:p>
      </dsp:txBody>
      <dsp:txXfrm>
        <a:off x="2177593" y="2090799"/>
        <a:ext cx="1908452" cy="1894050"/>
      </dsp:txXfrm>
    </dsp:sp>
    <dsp:sp modelId="{809F3B38-241B-47B9-83BF-F1C9DE174F89}">
      <dsp:nvSpPr>
        <dsp:cNvPr id="0" name=""/>
        <dsp:cNvSpPr/>
      </dsp:nvSpPr>
      <dsp:spPr>
        <a:xfrm>
          <a:off x="4353229" y="1428398"/>
          <a:ext cx="1908452" cy="6624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a:t>Address</a:t>
          </a:r>
        </a:p>
      </dsp:txBody>
      <dsp:txXfrm>
        <a:off x="4353229" y="1428398"/>
        <a:ext cx="1908452" cy="662400"/>
      </dsp:txXfrm>
    </dsp:sp>
    <dsp:sp modelId="{0CAA5C30-D5AD-49A9-9563-B70D458F2B25}">
      <dsp:nvSpPr>
        <dsp:cNvPr id="0" name=""/>
        <dsp:cNvSpPr/>
      </dsp:nvSpPr>
      <dsp:spPr>
        <a:xfrm>
          <a:off x="4353229" y="2090799"/>
          <a:ext cx="1908452" cy="1894050"/>
        </a:xfrm>
        <a:prstGeom prst="rect">
          <a:avLst/>
        </a:prstGeom>
        <a:solidFill>
          <a:schemeClr val="accent5">
            <a:tint val="40000"/>
            <a:alpha val="90000"/>
            <a:hueOff val="-6739760"/>
            <a:satOff val="-22832"/>
            <a:lumOff val="-2928"/>
            <a:alphaOff val="0"/>
          </a:schemeClr>
        </a:solidFill>
        <a:ln w="12700" cap="flat" cmpd="sng" algn="ctr">
          <a:solidFill>
            <a:schemeClr val="accent5">
              <a:tint val="40000"/>
              <a:alpha val="90000"/>
              <a:hueOff val="-6739760"/>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Address the impact of the coronavirus pandemic</a:t>
          </a:r>
        </a:p>
      </dsp:txBody>
      <dsp:txXfrm>
        <a:off x="4353229" y="2090799"/>
        <a:ext cx="1908452" cy="1894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04680-FA05-4288-895D-66FCA0F352EF}">
      <dsp:nvSpPr>
        <dsp:cNvPr id="0" name=""/>
        <dsp:cNvSpPr/>
      </dsp:nvSpPr>
      <dsp:spPr>
        <a:xfrm>
          <a:off x="3080" y="263599"/>
          <a:ext cx="2444055" cy="342167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l" defTabSz="1066800">
            <a:lnSpc>
              <a:spcPct val="90000"/>
            </a:lnSpc>
            <a:spcBef>
              <a:spcPct val="0"/>
            </a:spcBef>
            <a:spcAft>
              <a:spcPct val="35000"/>
            </a:spcAft>
          </a:pPr>
          <a:r>
            <a:rPr lang="en-US" sz="2400" kern="1200"/>
            <a:t>Total  Salaries (May 1, 2022) $226,176.24</a:t>
          </a:r>
        </a:p>
      </dsp:txBody>
      <dsp:txXfrm>
        <a:off x="3080" y="1563836"/>
        <a:ext cx="2444055" cy="2053006"/>
      </dsp:txXfrm>
    </dsp:sp>
    <dsp:sp modelId="{9AF9DD07-0FD6-40FA-BE8C-3D0AF8D81773}">
      <dsp:nvSpPr>
        <dsp:cNvPr id="0" name=""/>
        <dsp:cNvSpPr/>
      </dsp:nvSpPr>
      <dsp:spPr>
        <a:xfrm>
          <a:off x="711856" y="605766"/>
          <a:ext cx="1026503" cy="102650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862184" y="756094"/>
        <a:ext cx="725847" cy="725847"/>
      </dsp:txXfrm>
    </dsp:sp>
    <dsp:sp modelId="{54066583-2CDB-40DD-A644-2513FC8DC090}">
      <dsp:nvSpPr>
        <dsp:cNvPr id="0" name=""/>
        <dsp:cNvSpPr/>
      </dsp:nvSpPr>
      <dsp:spPr>
        <a:xfrm>
          <a:off x="3080" y="3685204"/>
          <a:ext cx="2444055" cy="72"/>
        </a:xfrm>
        <a:prstGeom prst="rect">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E2EA6-5507-446F-96B9-05AF4C48D9CA}">
      <dsp:nvSpPr>
        <dsp:cNvPr id="0" name=""/>
        <dsp:cNvSpPr/>
      </dsp:nvSpPr>
      <dsp:spPr>
        <a:xfrm>
          <a:off x="2691541" y="263599"/>
          <a:ext cx="2444055" cy="3421677"/>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l" defTabSz="1066800">
            <a:lnSpc>
              <a:spcPct val="90000"/>
            </a:lnSpc>
            <a:spcBef>
              <a:spcPct val="0"/>
            </a:spcBef>
            <a:spcAft>
              <a:spcPct val="35000"/>
            </a:spcAft>
          </a:pPr>
          <a:r>
            <a:rPr lang="en-US" sz="2400" kern="1200"/>
            <a:t>Total Completed Purchase Orders $413, 866.13</a:t>
          </a:r>
        </a:p>
      </dsp:txBody>
      <dsp:txXfrm>
        <a:off x="2691541" y="1563836"/>
        <a:ext cx="2444055" cy="2053006"/>
      </dsp:txXfrm>
    </dsp:sp>
    <dsp:sp modelId="{407AAD0C-5D2A-4D62-825B-ACC6E3036441}">
      <dsp:nvSpPr>
        <dsp:cNvPr id="0" name=""/>
        <dsp:cNvSpPr/>
      </dsp:nvSpPr>
      <dsp:spPr>
        <a:xfrm>
          <a:off x="3400317" y="605766"/>
          <a:ext cx="1026503" cy="1026503"/>
        </a:xfrm>
        <a:prstGeom prst="ellipse">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550645" y="756094"/>
        <a:ext cx="725847" cy="725847"/>
      </dsp:txXfrm>
    </dsp:sp>
    <dsp:sp modelId="{E7C93C42-CF63-475F-BD82-C82E015CBB6D}">
      <dsp:nvSpPr>
        <dsp:cNvPr id="0" name=""/>
        <dsp:cNvSpPr/>
      </dsp:nvSpPr>
      <dsp:spPr>
        <a:xfrm>
          <a:off x="2691541" y="3685204"/>
          <a:ext cx="2444055" cy="72"/>
        </a:xfrm>
        <a:prstGeom prst="rect">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56641-99B5-462A-ABEF-721DB2655F3D}">
      <dsp:nvSpPr>
        <dsp:cNvPr id="0" name=""/>
        <dsp:cNvSpPr/>
      </dsp:nvSpPr>
      <dsp:spPr>
        <a:xfrm>
          <a:off x="5380002" y="263599"/>
          <a:ext cx="2444055" cy="3421677"/>
        </a:xfrm>
        <a:prstGeom prst="rect">
          <a:avLst/>
        </a:prstGeom>
        <a:solidFill>
          <a:schemeClr val="accent5">
            <a:tint val="40000"/>
            <a:alpha val="90000"/>
            <a:hueOff val="-4493174"/>
            <a:satOff val="-15221"/>
            <a:lumOff val="-1952"/>
            <a:alphaOff val="0"/>
          </a:schemeClr>
        </a:solidFill>
        <a:ln w="12700" cap="flat" cmpd="sng" algn="ctr">
          <a:solidFill>
            <a:schemeClr val="accent5">
              <a:tint val="40000"/>
              <a:alpha val="90000"/>
              <a:hueOff val="-4493174"/>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l" defTabSz="1066800">
            <a:lnSpc>
              <a:spcPct val="90000"/>
            </a:lnSpc>
            <a:spcBef>
              <a:spcPct val="0"/>
            </a:spcBef>
            <a:spcAft>
              <a:spcPct val="35000"/>
            </a:spcAft>
          </a:pPr>
          <a:r>
            <a:rPr lang="en-US" sz="2400" kern="1200"/>
            <a:t>Total Encumbered Purchase Orders $ 205,437.75</a:t>
          </a:r>
        </a:p>
      </dsp:txBody>
      <dsp:txXfrm>
        <a:off x="5380002" y="1563836"/>
        <a:ext cx="2444055" cy="2053006"/>
      </dsp:txXfrm>
    </dsp:sp>
    <dsp:sp modelId="{45C1D2B3-8DAA-44FF-93A6-85608D71A025}">
      <dsp:nvSpPr>
        <dsp:cNvPr id="0" name=""/>
        <dsp:cNvSpPr/>
      </dsp:nvSpPr>
      <dsp:spPr>
        <a:xfrm>
          <a:off x="6088778" y="605766"/>
          <a:ext cx="1026503" cy="1026503"/>
        </a:xfrm>
        <a:prstGeom prst="ellipse">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239106" y="756094"/>
        <a:ext cx="725847" cy="725847"/>
      </dsp:txXfrm>
    </dsp:sp>
    <dsp:sp modelId="{0FE978A9-71A8-4CEB-AAAF-66D80E23198E}">
      <dsp:nvSpPr>
        <dsp:cNvPr id="0" name=""/>
        <dsp:cNvSpPr/>
      </dsp:nvSpPr>
      <dsp:spPr>
        <a:xfrm>
          <a:off x="5380002" y="3685204"/>
          <a:ext cx="2444055" cy="72"/>
        </a:xfrm>
        <a:prstGeom prst="rect">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64A490-B567-4B32-90D2-52AE3DCAE31B}">
      <dsp:nvSpPr>
        <dsp:cNvPr id="0" name=""/>
        <dsp:cNvSpPr/>
      </dsp:nvSpPr>
      <dsp:spPr>
        <a:xfrm>
          <a:off x="8068463" y="263599"/>
          <a:ext cx="2444055" cy="3421677"/>
        </a:xfrm>
        <a:prstGeom prst="rect">
          <a:avLst/>
        </a:prstGeom>
        <a:solidFill>
          <a:schemeClr val="accent5">
            <a:tint val="40000"/>
            <a:alpha val="90000"/>
            <a:hueOff val="-6739760"/>
            <a:satOff val="-22832"/>
            <a:lumOff val="-2928"/>
            <a:alphaOff val="0"/>
          </a:schemeClr>
        </a:solidFill>
        <a:ln w="12700" cap="flat" cmpd="sng" algn="ctr">
          <a:solidFill>
            <a:schemeClr val="accent5">
              <a:tint val="40000"/>
              <a:alpha val="90000"/>
              <a:hueOff val="-6739760"/>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l" defTabSz="1066800">
            <a:lnSpc>
              <a:spcPct val="90000"/>
            </a:lnSpc>
            <a:spcBef>
              <a:spcPct val="0"/>
            </a:spcBef>
            <a:spcAft>
              <a:spcPct val="35000"/>
            </a:spcAft>
          </a:pPr>
          <a:r>
            <a:rPr lang="en-US" sz="2400" kern="1200" dirty="0"/>
            <a:t>Total Spending: $845,480.12</a:t>
          </a:r>
        </a:p>
      </dsp:txBody>
      <dsp:txXfrm>
        <a:off x="8068463" y="1563836"/>
        <a:ext cx="2444055" cy="2053006"/>
      </dsp:txXfrm>
    </dsp:sp>
    <dsp:sp modelId="{08E5B1B8-A841-44E5-8139-05229B018D37}">
      <dsp:nvSpPr>
        <dsp:cNvPr id="0" name=""/>
        <dsp:cNvSpPr/>
      </dsp:nvSpPr>
      <dsp:spPr>
        <a:xfrm>
          <a:off x="8777239" y="605766"/>
          <a:ext cx="1026503" cy="1026503"/>
        </a:xfrm>
        <a:prstGeom prst="ellipse">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lvl="0" algn="ctr" defTabSz="2133600">
            <a:lnSpc>
              <a:spcPct val="90000"/>
            </a:lnSpc>
            <a:spcBef>
              <a:spcPct val="0"/>
            </a:spcBef>
            <a:spcAft>
              <a:spcPct val="35000"/>
            </a:spcAft>
          </a:pPr>
          <a:r>
            <a:rPr lang="en-US" sz="4800" kern="1200"/>
            <a:t>4</a:t>
          </a:r>
        </a:p>
      </dsp:txBody>
      <dsp:txXfrm>
        <a:off x="8927567" y="756094"/>
        <a:ext cx="725847" cy="725847"/>
      </dsp:txXfrm>
    </dsp:sp>
    <dsp:sp modelId="{275B0137-32F9-4414-9AD1-616D32865342}">
      <dsp:nvSpPr>
        <dsp:cNvPr id="0" name=""/>
        <dsp:cNvSpPr/>
      </dsp:nvSpPr>
      <dsp:spPr>
        <a:xfrm>
          <a:off x="8068463" y="3685204"/>
          <a:ext cx="2444055"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9D19D-FC53-41F8-8F0F-E634BD30AF88}">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20C49-30ED-4CCB-8754-84283E7294A7}">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55700">
            <a:lnSpc>
              <a:spcPct val="100000"/>
            </a:lnSpc>
            <a:spcBef>
              <a:spcPct val="0"/>
            </a:spcBef>
            <a:spcAft>
              <a:spcPct val="35000"/>
            </a:spcAft>
          </a:pPr>
          <a:r>
            <a:rPr lang="en-US" sz="2600" kern="1200"/>
            <a:t>Questions</a:t>
          </a:r>
        </a:p>
      </dsp:txBody>
      <dsp:txXfrm>
        <a:off x="417971" y="2644140"/>
        <a:ext cx="2889450" cy="720000"/>
      </dsp:txXfrm>
    </dsp:sp>
    <dsp:sp modelId="{B8ADE2CF-8408-4CDC-81FC-C40A9C58CC09}">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D15F89-E8E2-4709-9EEF-E97F73E1F3F8}">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55700">
            <a:lnSpc>
              <a:spcPct val="100000"/>
            </a:lnSpc>
            <a:spcBef>
              <a:spcPct val="0"/>
            </a:spcBef>
            <a:spcAft>
              <a:spcPct val="35000"/>
            </a:spcAft>
          </a:pPr>
          <a:r>
            <a:rPr lang="en-US" sz="2600" kern="1200"/>
            <a:t>Comments/Concerns</a:t>
          </a:r>
        </a:p>
      </dsp:txBody>
      <dsp:txXfrm>
        <a:off x="3813075" y="2644140"/>
        <a:ext cx="2889450" cy="720000"/>
      </dsp:txXfrm>
    </dsp:sp>
    <dsp:sp modelId="{5641D561-C2F6-4790-9F28-6FFB37A52D80}">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72349E-35EE-44D2-BB5D-963121DED491}">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55700">
            <a:lnSpc>
              <a:spcPct val="100000"/>
            </a:lnSpc>
            <a:spcBef>
              <a:spcPct val="0"/>
            </a:spcBef>
            <a:spcAft>
              <a:spcPct val="35000"/>
            </a:spcAft>
          </a:pPr>
          <a:r>
            <a:rPr lang="en-US" sz="2600" kern="1200"/>
            <a:t>Recommendations</a:t>
          </a:r>
        </a:p>
      </dsp:txBody>
      <dsp:txXfrm>
        <a:off x="7208178" y="2644140"/>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E8B576-A5CB-461A-8E3D-1FACCAA0E2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86ED2B2-2956-4B28-8705-8FF3AC74EC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1AB89BC-99DF-41DD-BA7C-4F89B98E3EA8}"/>
              </a:ext>
            </a:extLst>
          </p:cNvPr>
          <p:cNvSpPr>
            <a:spLocks noGrp="1"/>
          </p:cNvSpPr>
          <p:nvPr>
            <p:ph type="dt" sz="half" idx="10"/>
          </p:nvPr>
        </p:nvSpPr>
        <p:spPr/>
        <p:txBody>
          <a:bodyPr/>
          <a:lstStyle/>
          <a:p>
            <a:fld id="{9549D6DC-E1CB-4874-BF52-C3407230D20E}" type="datetime1">
              <a:rPr lang="en-US" smtClean="0"/>
              <a:t>1/24/23</a:t>
            </a:fld>
            <a:endParaRPr lang="en-US" dirty="0"/>
          </a:p>
        </p:txBody>
      </p:sp>
      <p:sp>
        <p:nvSpPr>
          <p:cNvPr id="5" name="Footer Placeholder 4">
            <a:extLst>
              <a:ext uri="{FF2B5EF4-FFF2-40B4-BE49-F238E27FC236}">
                <a16:creationId xmlns:a16="http://schemas.microsoft.com/office/drawing/2014/main" xmlns="" id="{5F317DD7-D25F-4C8E-8423-E583507FC8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D1CC8B7-4828-45D2-9FBB-F2FF048FDEB9}"/>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401040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D45BC7-D1EA-4E91-BF50-D828FCC865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E7D4724-E534-4673-AFCD-2771DC7D21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946F24-F2EE-4EAA-88C6-9C0E1079D0C3}"/>
              </a:ext>
            </a:extLst>
          </p:cNvPr>
          <p:cNvSpPr>
            <a:spLocks noGrp="1"/>
          </p:cNvSpPr>
          <p:nvPr>
            <p:ph type="dt" sz="half" idx="10"/>
          </p:nvPr>
        </p:nvSpPr>
        <p:spPr/>
        <p:txBody>
          <a:bodyPr/>
          <a:lstStyle/>
          <a:p>
            <a:fld id="{F7701D81-C4B9-4A87-89A7-22E29E6C9200}" type="datetime1">
              <a:rPr lang="en-US" smtClean="0"/>
              <a:t>1/24/23</a:t>
            </a:fld>
            <a:endParaRPr lang="en-US" dirty="0"/>
          </a:p>
        </p:txBody>
      </p:sp>
      <p:sp>
        <p:nvSpPr>
          <p:cNvPr id="5" name="Footer Placeholder 4">
            <a:extLst>
              <a:ext uri="{FF2B5EF4-FFF2-40B4-BE49-F238E27FC236}">
                <a16:creationId xmlns:a16="http://schemas.microsoft.com/office/drawing/2014/main" xmlns="" id="{453C577C-ABB0-4D1A-966C-CA7C26F87A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5B0D993-2FAC-4368-8109-A9AA3C8C8FE9}"/>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3280210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1B2C6CD-EB5A-4287-9B12-D5C560132E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A02B8B5-3CF7-421C-85AE-2CFCCD703E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52A522-0B42-451A-A705-32D06E175ED1}"/>
              </a:ext>
            </a:extLst>
          </p:cNvPr>
          <p:cNvSpPr>
            <a:spLocks noGrp="1"/>
          </p:cNvSpPr>
          <p:nvPr>
            <p:ph type="dt" sz="half" idx="10"/>
          </p:nvPr>
        </p:nvSpPr>
        <p:spPr/>
        <p:txBody>
          <a:bodyPr/>
          <a:lstStyle/>
          <a:p>
            <a:fld id="{EE307718-69F7-427E-95A3-C1246AF46913}" type="datetime1">
              <a:rPr lang="en-US" smtClean="0"/>
              <a:t>1/24/23</a:t>
            </a:fld>
            <a:endParaRPr lang="en-US" dirty="0"/>
          </a:p>
        </p:txBody>
      </p:sp>
      <p:sp>
        <p:nvSpPr>
          <p:cNvPr id="5" name="Footer Placeholder 4">
            <a:extLst>
              <a:ext uri="{FF2B5EF4-FFF2-40B4-BE49-F238E27FC236}">
                <a16:creationId xmlns:a16="http://schemas.microsoft.com/office/drawing/2014/main" xmlns="" id="{C411D9D3-AFEF-41E6-917C-8D0BC27B86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C0E36FC-61A2-4926-B911-6A8E36477B38}"/>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3264782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79A0A9-2793-4103-A6B1-27885EDC2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328E854-2FF6-4189-9C78-3A9E1941B2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88A528-3BDE-459F-9D54-CE76F97B1DA4}"/>
              </a:ext>
            </a:extLst>
          </p:cNvPr>
          <p:cNvSpPr>
            <a:spLocks noGrp="1"/>
          </p:cNvSpPr>
          <p:nvPr>
            <p:ph type="dt" sz="half" idx="10"/>
          </p:nvPr>
        </p:nvSpPr>
        <p:spPr/>
        <p:txBody>
          <a:bodyPr/>
          <a:lstStyle/>
          <a:p>
            <a:fld id="{48913E51-B7F7-4C24-B8E3-5471755DC0E0}" type="datetime1">
              <a:rPr lang="en-US" smtClean="0"/>
              <a:t>1/24/23</a:t>
            </a:fld>
            <a:endParaRPr lang="en-US" dirty="0"/>
          </a:p>
        </p:txBody>
      </p:sp>
      <p:sp>
        <p:nvSpPr>
          <p:cNvPr id="5" name="Footer Placeholder 4">
            <a:extLst>
              <a:ext uri="{FF2B5EF4-FFF2-40B4-BE49-F238E27FC236}">
                <a16:creationId xmlns:a16="http://schemas.microsoft.com/office/drawing/2014/main" xmlns="" id="{46227C6A-BBC5-41E2-BF47-E3457E3D8E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65FB9F3-EE54-4672-A7E7-CE65774787B0}"/>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238357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C62C84-B615-4E43-92CC-1A4B73943B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F05E467-26FE-4851-B09E-5D43543941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C81DD4F-7995-4CF0-B258-C00C812BA699}"/>
              </a:ext>
            </a:extLst>
          </p:cNvPr>
          <p:cNvSpPr>
            <a:spLocks noGrp="1"/>
          </p:cNvSpPr>
          <p:nvPr>
            <p:ph type="dt" sz="half" idx="10"/>
          </p:nvPr>
        </p:nvSpPr>
        <p:spPr/>
        <p:txBody>
          <a:bodyPr/>
          <a:lstStyle/>
          <a:p>
            <a:fld id="{DA91A59F-D956-4598-A3C1-AE72A5387751}" type="datetime1">
              <a:rPr lang="en-US" smtClean="0"/>
              <a:t>1/24/23</a:t>
            </a:fld>
            <a:endParaRPr lang="en-US" dirty="0"/>
          </a:p>
        </p:txBody>
      </p:sp>
      <p:sp>
        <p:nvSpPr>
          <p:cNvPr id="5" name="Footer Placeholder 4">
            <a:extLst>
              <a:ext uri="{FF2B5EF4-FFF2-40B4-BE49-F238E27FC236}">
                <a16:creationId xmlns:a16="http://schemas.microsoft.com/office/drawing/2014/main" xmlns="" id="{4D233C10-67ED-436E-A589-B46E547807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62FE365-0378-4962-B75E-48BEC8A2736A}"/>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270780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4E606C-67CF-467F-B072-73EDB4042D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DB6F3C8-D748-41B7-AA9A-15285985A5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21265C4-CEA3-4517-8963-89CD3175ED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71F87AF-0BE8-41C4-BFCB-CCEEE5910B42}"/>
              </a:ext>
            </a:extLst>
          </p:cNvPr>
          <p:cNvSpPr>
            <a:spLocks noGrp="1"/>
          </p:cNvSpPr>
          <p:nvPr>
            <p:ph type="dt" sz="half" idx="10"/>
          </p:nvPr>
        </p:nvSpPr>
        <p:spPr/>
        <p:txBody>
          <a:bodyPr/>
          <a:lstStyle/>
          <a:p>
            <a:fld id="{D70BBD69-7BD3-4731-8064-242619E92CBE}" type="datetime1">
              <a:rPr lang="en-US" smtClean="0"/>
              <a:t>1/24/23</a:t>
            </a:fld>
            <a:endParaRPr lang="en-US" dirty="0"/>
          </a:p>
        </p:txBody>
      </p:sp>
      <p:sp>
        <p:nvSpPr>
          <p:cNvPr id="6" name="Footer Placeholder 5">
            <a:extLst>
              <a:ext uri="{FF2B5EF4-FFF2-40B4-BE49-F238E27FC236}">
                <a16:creationId xmlns:a16="http://schemas.microsoft.com/office/drawing/2014/main" xmlns="" id="{E674DE3A-9F0E-4362-9299-6B623E843F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F467C34-2753-4FAD-A236-57B06C1944AB}"/>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88893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3FC75-D54F-4D22-AF44-459384037B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DBB6CDD-21C0-4CEC-9644-B415951F3D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B88FFCB-E7DD-4CB8-A951-4C7639E898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CA30753-8C59-4617-9023-5A5D1F194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0A42D73-5750-42F1-96C6-2F97BBCB19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E1E1946-E558-4A7D-8F8B-4169345F2CD8}"/>
              </a:ext>
            </a:extLst>
          </p:cNvPr>
          <p:cNvSpPr>
            <a:spLocks noGrp="1"/>
          </p:cNvSpPr>
          <p:nvPr>
            <p:ph type="dt" sz="half" idx="10"/>
          </p:nvPr>
        </p:nvSpPr>
        <p:spPr/>
        <p:txBody>
          <a:bodyPr/>
          <a:lstStyle/>
          <a:p>
            <a:fld id="{38BD77D9-239F-488B-9358-023C46BC7084}" type="datetime1">
              <a:rPr lang="en-US" smtClean="0"/>
              <a:t>1/24/23</a:t>
            </a:fld>
            <a:endParaRPr lang="en-US" dirty="0"/>
          </a:p>
        </p:txBody>
      </p:sp>
      <p:sp>
        <p:nvSpPr>
          <p:cNvPr id="8" name="Footer Placeholder 7">
            <a:extLst>
              <a:ext uri="{FF2B5EF4-FFF2-40B4-BE49-F238E27FC236}">
                <a16:creationId xmlns:a16="http://schemas.microsoft.com/office/drawing/2014/main" xmlns="" id="{1849CF44-A867-492B-A4AE-9CF6D066F26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226994C3-25C1-4218-A330-E16764990B22}"/>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2900876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5F328-7C77-486C-A346-A5271B47CE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BC266B4-2DBE-45E6-A7A8-F4CAC901EC71}"/>
              </a:ext>
            </a:extLst>
          </p:cNvPr>
          <p:cNvSpPr>
            <a:spLocks noGrp="1"/>
          </p:cNvSpPr>
          <p:nvPr>
            <p:ph type="dt" sz="half" idx="10"/>
          </p:nvPr>
        </p:nvSpPr>
        <p:spPr/>
        <p:txBody>
          <a:bodyPr/>
          <a:lstStyle/>
          <a:p>
            <a:fld id="{1EE61C24-7140-4FDE-92F3-654C6E2D3C1C}" type="datetime1">
              <a:rPr lang="en-US" smtClean="0"/>
              <a:t>1/24/23</a:t>
            </a:fld>
            <a:endParaRPr lang="en-US" dirty="0"/>
          </a:p>
        </p:txBody>
      </p:sp>
      <p:sp>
        <p:nvSpPr>
          <p:cNvPr id="4" name="Footer Placeholder 3">
            <a:extLst>
              <a:ext uri="{FF2B5EF4-FFF2-40B4-BE49-F238E27FC236}">
                <a16:creationId xmlns:a16="http://schemas.microsoft.com/office/drawing/2014/main" xmlns="" id="{0D3EE6F2-C1DC-408B-933D-6A65C27E14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EC068A27-FD8B-4728-AE01-C874806CE58B}"/>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388386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EC46D38-8BDD-4422-AF05-96BA51461C2E}"/>
              </a:ext>
            </a:extLst>
          </p:cNvPr>
          <p:cNvSpPr>
            <a:spLocks noGrp="1"/>
          </p:cNvSpPr>
          <p:nvPr>
            <p:ph type="dt" sz="half" idx="10"/>
          </p:nvPr>
        </p:nvSpPr>
        <p:spPr/>
        <p:txBody>
          <a:bodyPr/>
          <a:lstStyle/>
          <a:p>
            <a:fld id="{DC4D6ACF-ECB9-4B5F-A429-08B8AC75E8EF}" type="datetime1">
              <a:rPr lang="en-US" smtClean="0"/>
              <a:t>1/24/23</a:t>
            </a:fld>
            <a:endParaRPr lang="en-US" dirty="0"/>
          </a:p>
        </p:txBody>
      </p:sp>
      <p:sp>
        <p:nvSpPr>
          <p:cNvPr id="3" name="Footer Placeholder 2">
            <a:extLst>
              <a:ext uri="{FF2B5EF4-FFF2-40B4-BE49-F238E27FC236}">
                <a16:creationId xmlns:a16="http://schemas.microsoft.com/office/drawing/2014/main" xmlns="" id="{B44A1F5F-0AC9-4389-8B0B-3BF8CCF3A22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EB81F4FD-7717-4B73-9A9B-E31678EA24C6}"/>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377386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7B7B8B-2252-4D21-9D26-BBEB3B2A6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8F51F55-FE29-4FBD-BE6D-48E3560DC7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E8DDD3F-A579-4AE2-BC50-12B32E265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B5585C-573F-4CF4-B384-E079D939CDDE}"/>
              </a:ext>
            </a:extLst>
          </p:cNvPr>
          <p:cNvSpPr>
            <a:spLocks noGrp="1"/>
          </p:cNvSpPr>
          <p:nvPr>
            <p:ph type="dt" sz="half" idx="10"/>
          </p:nvPr>
        </p:nvSpPr>
        <p:spPr/>
        <p:txBody>
          <a:bodyPr/>
          <a:lstStyle/>
          <a:p>
            <a:fld id="{788B429B-EE2A-486A-BDB9-0C848B4FAFDD}" type="datetime1">
              <a:rPr lang="en-US" smtClean="0"/>
              <a:t>1/24/23</a:t>
            </a:fld>
            <a:endParaRPr lang="en-US" dirty="0"/>
          </a:p>
        </p:txBody>
      </p:sp>
      <p:sp>
        <p:nvSpPr>
          <p:cNvPr id="6" name="Footer Placeholder 5">
            <a:extLst>
              <a:ext uri="{FF2B5EF4-FFF2-40B4-BE49-F238E27FC236}">
                <a16:creationId xmlns:a16="http://schemas.microsoft.com/office/drawing/2014/main" xmlns="" id="{A0823D94-E8CB-48F7-8BEA-5462994B00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2529C0B-2E21-451D-B4CB-AC6F622BDADB}"/>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234884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707F7-E36D-4F4D-93CB-2AAE983ED4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92B6946-9A45-422B-A3E5-174F2CD9D9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625C3D0A-5C61-43BA-BD6C-0E40AD660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A04F54-6591-43A8-8A35-3B4A77A6184E}"/>
              </a:ext>
            </a:extLst>
          </p:cNvPr>
          <p:cNvSpPr>
            <a:spLocks noGrp="1"/>
          </p:cNvSpPr>
          <p:nvPr>
            <p:ph type="dt" sz="half" idx="10"/>
          </p:nvPr>
        </p:nvSpPr>
        <p:spPr/>
        <p:txBody>
          <a:bodyPr/>
          <a:lstStyle/>
          <a:p>
            <a:fld id="{8DA5FE4A-CB8D-40AB-BFFC-AAF37EA071CB}" type="datetime1">
              <a:rPr lang="en-US" smtClean="0"/>
              <a:t>1/24/23</a:t>
            </a:fld>
            <a:endParaRPr lang="en-US" dirty="0"/>
          </a:p>
        </p:txBody>
      </p:sp>
      <p:sp>
        <p:nvSpPr>
          <p:cNvPr id="6" name="Footer Placeholder 5">
            <a:extLst>
              <a:ext uri="{FF2B5EF4-FFF2-40B4-BE49-F238E27FC236}">
                <a16:creationId xmlns:a16="http://schemas.microsoft.com/office/drawing/2014/main" xmlns="" id="{670D7B0E-F6C1-42ED-81E1-68F55D3874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57B0D98-E221-4380-8463-7B9ABE97A1B7}"/>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20868185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47321EA-91CA-4940-99CF-6F3B8248F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1D042EA-F1D4-416C-8926-533373FD9D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4DCE45-2DFF-4B04-9AB6-88E8C87234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17C94-3B1E-4991-BED3-41F8B0158A00}" type="datetime1">
              <a:rPr lang="en-US" smtClean="0"/>
              <a:t>1/24/23</a:t>
            </a:fld>
            <a:endParaRPr lang="en-US" dirty="0"/>
          </a:p>
        </p:txBody>
      </p:sp>
      <p:sp>
        <p:nvSpPr>
          <p:cNvPr id="5" name="Footer Placeholder 4">
            <a:extLst>
              <a:ext uri="{FF2B5EF4-FFF2-40B4-BE49-F238E27FC236}">
                <a16:creationId xmlns:a16="http://schemas.microsoft.com/office/drawing/2014/main" xmlns="" id="{1F26F146-75AC-45DB-B00E-BB4A6BC6E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D9E11BE-A66C-438E-BDA4-E0767BDC5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2464699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xmlns="" id="{D15E9A22-B723-48CC-B5FA-74F1CD30CEEF}"/>
              </a:ext>
            </a:extLst>
          </p:cNvPr>
          <p:cNvPicPr>
            <a:picLocks noChangeAspect="1"/>
          </p:cNvPicPr>
          <p:nvPr/>
        </p:nvPicPr>
        <p:blipFill rotWithShape="1">
          <a:blip r:embed="rId2">
            <a:alphaModFix amt="50000"/>
          </a:blip>
          <a:srcRect t="29670"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xmlns="" id="{3B8EFD51-644D-4C66-B17A-7D6225381677}"/>
              </a:ext>
            </a:extLst>
          </p:cNvPr>
          <p:cNvSpPr>
            <a:spLocks noGrp="1"/>
          </p:cNvSpPr>
          <p:nvPr>
            <p:ph type="ctrTitle"/>
          </p:nvPr>
        </p:nvSpPr>
        <p:spPr>
          <a:xfrm>
            <a:off x="1524000" y="1122363"/>
            <a:ext cx="9144000" cy="3063240"/>
          </a:xfrm>
        </p:spPr>
        <p:txBody>
          <a:bodyPr>
            <a:normAutofit/>
          </a:bodyPr>
          <a:lstStyle/>
          <a:p>
            <a:r>
              <a:rPr lang="en-US" sz="6600" dirty="0">
                <a:solidFill>
                  <a:srgbClr val="FFFFFF"/>
                </a:solidFill>
              </a:rPr>
              <a:t>THE ESSER  FEDERAL GRANT</a:t>
            </a:r>
          </a:p>
        </p:txBody>
      </p:sp>
      <p:sp>
        <p:nvSpPr>
          <p:cNvPr id="3" name="Subtitle 2">
            <a:extLst>
              <a:ext uri="{FF2B5EF4-FFF2-40B4-BE49-F238E27FC236}">
                <a16:creationId xmlns:a16="http://schemas.microsoft.com/office/drawing/2014/main" xmlns="" id="{403D1A34-BDE0-4A3C-BB02-AA492C9A0F6E}"/>
              </a:ext>
            </a:extLst>
          </p:cNvPr>
          <p:cNvSpPr>
            <a:spLocks noGrp="1"/>
          </p:cNvSpPr>
          <p:nvPr>
            <p:ph type="subTitle" idx="1"/>
          </p:nvPr>
        </p:nvSpPr>
        <p:spPr>
          <a:xfrm>
            <a:off x="1527048" y="4599432"/>
            <a:ext cx="9144000" cy="1536192"/>
          </a:xfrm>
        </p:spPr>
        <p:txBody>
          <a:bodyPr>
            <a:normAutofit/>
          </a:bodyPr>
          <a:lstStyle/>
          <a:p>
            <a:r>
              <a:rPr lang="en-US">
                <a:solidFill>
                  <a:srgbClr val="FFFFFF"/>
                </a:solidFill>
              </a:rPr>
              <a:t>FPCS Stakeholder Advisory Board Meeting</a:t>
            </a:r>
          </a:p>
          <a:p>
            <a:r>
              <a:rPr lang="en-US">
                <a:solidFill>
                  <a:srgbClr val="FFFFFF"/>
                </a:solidFill>
              </a:rPr>
              <a:t>September 26, 2022</a:t>
            </a:r>
          </a:p>
        </p:txBody>
      </p:sp>
      <p:sp>
        <p:nvSpPr>
          <p:cNvPr id="41" name="sketchy line">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06D4C375-262B-4E58-9B18-ED2797F181EC}"/>
              </a:ext>
            </a:extLst>
          </p:cNvPr>
          <p:cNvSpPr txBox="1"/>
          <p:nvPr/>
        </p:nvSpPr>
        <p:spPr>
          <a:xfrm>
            <a:off x="3048786" y="3244334"/>
            <a:ext cx="6094428" cy="369332"/>
          </a:xfrm>
          <a:prstGeom prst="rect">
            <a:avLst/>
          </a:prstGeom>
          <a:noFill/>
        </p:spPr>
        <p:txBody>
          <a:bodyPr wrap="square">
            <a:spAutoFit/>
          </a:bodyPr>
          <a:lstStyle/>
          <a:p>
            <a:pPr>
              <a:spcAft>
                <a:spcPts val="600"/>
              </a:spcAft>
            </a:pPr>
            <a:r>
              <a:rPr lang="en-US" b="0" dirty="0">
                <a:effectLst/>
              </a:rPr>
              <a:t> </a:t>
            </a:r>
            <a:endParaRPr lang="en-US" dirty="0"/>
          </a:p>
        </p:txBody>
      </p:sp>
    </p:spTree>
    <p:extLst>
      <p:ext uri="{BB962C8B-B14F-4D97-AF65-F5344CB8AC3E}">
        <p14:creationId xmlns:p14="http://schemas.microsoft.com/office/powerpoint/2010/main" val="2597574158"/>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4" descr="Desks in empty classroom">
            <a:extLst>
              <a:ext uri="{FF2B5EF4-FFF2-40B4-BE49-F238E27FC236}">
                <a16:creationId xmlns:a16="http://schemas.microsoft.com/office/drawing/2014/main" xmlns="" id="{7117A288-2295-4698-B17D-B13C63B8AEAD}"/>
              </a:ext>
            </a:extLst>
          </p:cNvPr>
          <p:cNvPicPr>
            <a:picLocks noChangeAspect="1"/>
          </p:cNvPicPr>
          <p:nvPr/>
        </p:nvPicPr>
        <p:blipFill rotWithShape="1">
          <a:blip r:embed="rId2"/>
          <a:srcRect t="12500" b="12500"/>
          <a:stretch/>
        </p:blipFill>
        <p:spPr>
          <a:xfrm>
            <a:off x="-1" y="10"/>
            <a:ext cx="12192000" cy="6857990"/>
          </a:xfrm>
          <a:prstGeom prst="rect">
            <a:avLst/>
          </a:prstGeom>
        </p:spPr>
      </p:pic>
      <p:sp>
        <p:nvSpPr>
          <p:cNvPr id="20"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58750E57-C17D-41F2-A15C-D7223F9D0B1F}"/>
              </a:ext>
            </a:extLst>
          </p:cNvPr>
          <p:cNvSpPr>
            <a:spLocks noGrp="1"/>
          </p:cNvSpPr>
          <p:nvPr>
            <p:ph type="title"/>
          </p:nvPr>
        </p:nvSpPr>
        <p:spPr>
          <a:xfrm>
            <a:off x="709448" y="1913950"/>
            <a:ext cx="4204137" cy="1342754"/>
          </a:xfrm>
        </p:spPr>
        <p:txBody>
          <a:bodyPr>
            <a:normAutofit/>
          </a:bodyPr>
          <a:lstStyle/>
          <a:p>
            <a:pPr algn="ctr"/>
            <a:r>
              <a:rPr lang="en-US" sz="3600" dirty="0"/>
              <a:t>ESSER III Survey</a:t>
            </a:r>
          </a:p>
        </p:txBody>
      </p:sp>
      <p:cxnSp>
        <p:nvCxnSpPr>
          <p:cNvPr id="22" name="Straight Connector 21">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ABEF0F28-64A8-4A01-8FFA-3ACAAE6104EA}"/>
              </a:ext>
            </a:extLst>
          </p:cNvPr>
          <p:cNvSpPr>
            <a:spLocks noGrp="1"/>
          </p:cNvSpPr>
          <p:nvPr>
            <p:ph idx="1"/>
          </p:nvPr>
        </p:nvSpPr>
        <p:spPr>
          <a:xfrm>
            <a:off x="525516" y="3417573"/>
            <a:ext cx="4593021" cy="2619839"/>
          </a:xfrm>
        </p:spPr>
        <p:txBody>
          <a:bodyPr anchor="ctr">
            <a:normAutofit/>
          </a:bodyPr>
          <a:lstStyle/>
          <a:p>
            <a:r>
              <a:rPr lang="en-US" sz="1800" dirty="0"/>
              <a:t>Stakeholders began to respond to the survey in September 2022.  </a:t>
            </a:r>
          </a:p>
          <a:p>
            <a:r>
              <a:rPr lang="en-US" sz="1800" dirty="0"/>
              <a:t>150 responses were recorded.</a:t>
            </a:r>
          </a:p>
        </p:txBody>
      </p:sp>
    </p:spTree>
    <p:extLst>
      <p:ext uri="{BB962C8B-B14F-4D97-AF65-F5344CB8AC3E}">
        <p14:creationId xmlns:p14="http://schemas.microsoft.com/office/powerpoint/2010/main" val="429163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D5C03-BFE4-276D-1447-41ACF3308847}"/>
              </a:ext>
            </a:extLst>
          </p:cNvPr>
          <p:cNvSpPr>
            <a:spLocks noGrp="1"/>
          </p:cNvSpPr>
          <p:nvPr>
            <p:ph type="title"/>
          </p:nvPr>
        </p:nvSpPr>
        <p:spPr/>
        <p:txBody>
          <a:bodyPr/>
          <a:lstStyle/>
          <a:p>
            <a:r>
              <a:rPr lang="en-US" dirty="0"/>
              <a:t>Survey Responses</a:t>
            </a:r>
          </a:p>
        </p:txBody>
      </p:sp>
      <p:pic>
        <p:nvPicPr>
          <p:cNvPr id="1026" name="Picture 2" descr="Forms response chart. Question title: 1. Select your stakeholder category. Please select all that apply.. Number of responses: 149 responses.">
            <a:extLst>
              <a:ext uri="{FF2B5EF4-FFF2-40B4-BE49-F238E27FC236}">
                <a16:creationId xmlns:a16="http://schemas.microsoft.com/office/drawing/2014/main" xmlns="" id="{1267A63E-A4AE-12FE-B78B-F6137869EA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9593" y="1825625"/>
            <a:ext cx="915281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487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228426-1762-2179-E1F5-CDE07F029240}"/>
              </a:ext>
            </a:extLst>
          </p:cNvPr>
          <p:cNvSpPr>
            <a:spLocks noGrp="1"/>
          </p:cNvSpPr>
          <p:nvPr>
            <p:ph type="title"/>
          </p:nvPr>
        </p:nvSpPr>
        <p:spPr/>
        <p:txBody>
          <a:bodyPr/>
          <a:lstStyle/>
          <a:p>
            <a:r>
              <a:rPr lang="en-US" dirty="0"/>
              <a:t>Survey Responses</a:t>
            </a:r>
          </a:p>
        </p:txBody>
      </p:sp>
      <p:pic>
        <p:nvPicPr>
          <p:cNvPr id="2050" name="Picture 2" descr="Forms response chart. Question title: 2. What do you believe is THE HIGHEST RANKING issue students and school employees are currently facing due to the COVID-19 pandemic? Choose only one.. Number of responses: 149 responses.">
            <a:extLst>
              <a:ext uri="{FF2B5EF4-FFF2-40B4-BE49-F238E27FC236}">
                <a16:creationId xmlns:a16="http://schemas.microsoft.com/office/drawing/2014/main" xmlns="" id="{762F785B-68BA-41D7-98E2-BFE16CBA43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4216" y="1841528"/>
            <a:ext cx="95939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15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0B9216-A440-B66B-F022-B2F25158089D}"/>
              </a:ext>
            </a:extLst>
          </p:cNvPr>
          <p:cNvSpPr>
            <a:spLocks noGrp="1"/>
          </p:cNvSpPr>
          <p:nvPr>
            <p:ph type="title"/>
          </p:nvPr>
        </p:nvSpPr>
        <p:spPr/>
        <p:txBody>
          <a:bodyPr/>
          <a:lstStyle/>
          <a:p>
            <a:r>
              <a:rPr lang="en-US" dirty="0"/>
              <a:t>Survey Responses</a:t>
            </a:r>
          </a:p>
        </p:txBody>
      </p:sp>
      <p:pic>
        <p:nvPicPr>
          <p:cNvPr id="3074" name="Picture 2" descr="Forms response chart. Question title: 3. What do you believe is THE SECOND HIGHEST RANKING issue students and school employees are currently facing due to the COVID-19 pandemic? Choose only one.. Number of responses: 149 responses.">
            <a:extLst>
              <a:ext uri="{FF2B5EF4-FFF2-40B4-BE49-F238E27FC236}">
                <a16:creationId xmlns:a16="http://schemas.microsoft.com/office/drawing/2014/main" xmlns="" id="{616DDEDB-4EFD-5815-D9EA-44FF492CA5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9043" y="1825625"/>
            <a:ext cx="95939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343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C3BF2B-BAE3-9D5B-1F37-E2221F81DADC}"/>
              </a:ext>
            </a:extLst>
          </p:cNvPr>
          <p:cNvSpPr>
            <a:spLocks noGrp="1"/>
          </p:cNvSpPr>
          <p:nvPr>
            <p:ph type="title"/>
          </p:nvPr>
        </p:nvSpPr>
        <p:spPr/>
        <p:txBody>
          <a:bodyPr/>
          <a:lstStyle/>
          <a:p>
            <a:r>
              <a:rPr lang="en-US" dirty="0"/>
              <a:t>Survey Responses</a:t>
            </a:r>
          </a:p>
        </p:txBody>
      </p:sp>
      <p:pic>
        <p:nvPicPr>
          <p:cNvPr id="4098" name="Picture 2" descr="Forms response chart. Question title: 4. What do you believe is THE THIRD HIGHEST RANKING issue students and school employees are currently facing due to the COVID-19 pandemic? Choose only one.. Number of responses: 149 responses.">
            <a:extLst>
              <a:ext uri="{FF2B5EF4-FFF2-40B4-BE49-F238E27FC236}">
                <a16:creationId xmlns:a16="http://schemas.microsoft.com/office/drawing/2014/main" xmlns="" id="{9CDB40EE-7EA6-E499-4D5D-2B1D9F82D5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9043" y="1825625"/>
            <a:ext cx="95939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964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853034-94D8-0F35-F99D-22A27BAB12B8}"/>
              </a:ext>
            </a:extLst>
          </p:cNvPr>
          <p:cNvSpPr>
            <a:spLocks noGrp="1"/>
          </p:cNvSpPr>
          <p:nvPr>
            <p:ph type="title"/>
          </p:nvPr>
        </p:nvSpPr>
        <p:spPr/>
        <p:txBody>
          <a:bodyPr/>
          <a:lstStyle/>
          <a:p>
            <a:r>
              <a:rPr lang="en-US" dirty="0"/>
              <a:t>Survey Responses</a:t>
            </a:r>
          </a:p>
        </p:txBody>
      </p:sp>
      <p:pic>
        <p:nvPicPr>
          <p:cNvPr id="5122" name="Picture 2" descr="Forms response chart. Question title: 5. What do you believe will help students whose learning was interrupted because of the COVID-19 pandemic?. Number of responses: 149 responses.">
            <a:extLst>
              <a:ext uri="{FF2B5EF4-FFF2-40B4-BE49-F238E27FC236}">
                <a16:creationId xmlns:a16="http://schemas.microsoft.com/office/drawing/2014/main" xmlns="" id="{56799D1E-FFE1-55CA-826A-26443E8846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9043" y="1825625"/>
            <a:ext cx="95939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772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1530EB-408A-CEBD-AF4B-F372A5CF9F90}"/>
              </a:ext>
            </a:extLst>
          </p:cNvPr>
          <p:cNvSpPr>
            <a:spLocks noGrp="1"/>
          </p:cNvSpPr>
          <p:nvPr>
            <p:ph type="title"/>
          </p:nvPr>
        </p:nvSpPr>
        <p:spPr/>
        <p:txBody>
          <a:bodyPr/>
          <a:lstStyle/>
          <a:p>
            <a:r>
              <a:rPr lang="en-US" dirty="0"/>
              <a:t>Survey Responses</a:t>
            </a:r>
          </a:p>
        </p:txBody>
      </p:sp>
      <p:pic>
        <p:nvPicPr>
          <p:cNvPr id="6146" name="Picture 2" descr="Forms response chart. Question title: 6. In your opinion, what is THE highest priority need (academic, social/emotional, and/or mental health, etc.) for the 2022-2023 academic year?. Number of responses: 149 responses.">
            <a:extLst>
              <a:ext uri="{FF2B5EF4-FFF2-40B4-BE49-F238E27FC236}">
                <a16:creationId xmlns:a16="http://schemas.microsoft.com/office/drawing/2014/main" xmlns="" id="{3C146AA9-5459-FAF4-1FC9-55A66DD86B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9043" y="1825625"/>
            <a:ext cx="95939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606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519B1-1FF6-BFDD-D0F4-99C90F641562}"/>
              </a:ext>
            </a:extLst>
          </p:cNvPr>
          <p:cNvSpPr>
            <a:spLocks noGrp="1"/>
          </p:cNvSpPr>
          <p:nvPr>
            <p:ph type="title"/>
          </p:nvPr>
        </p:nvSpPr>
        <p:spPr/>
        <p:txBody>
          <a:bodyPr/>
          <a:lstStyle/>
          <a:p>
            <a:r>
              <a:rPr lang="en-US" dirty="0"/>
              <a:t>Survey Responses</a:t>
            </a:r>
          </a:p>
        </p:txBody>
      </p:sp>
      <p:pic>
        <p:nvPicPr>
          <p:cNvPr id="7170" name="Picture 2" descr="Forms response chart. Question title: 7.  In your opinion, what is THE SECOND highest priority need (academic, social/emotional, and/or mental health, etc.) for the 2022-2023 academic year?  . Number of responses: 149 responses.">
            <a:extLst>
              <a:ext uri="{FF2B5EF4-FFF2-40B4-BE49-F238E27FC236}">
                <a16:creationId xmlns:a16="http://schemas.microsoft.com/office/drawing/2014/main" xmlns="" id="{80CFEDF4-B8CE-8A6A-CF42-0BEE7C70A2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9043" y="1825625"/>
            <a:ext cx="95939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387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42048-2D06-31CC-9CC8-3F4679E28480}"/>
              </a:ext>
            </a:extLst>
          </p:cNvPr>
          <p:cNvSpPr>
            <a:spLocks noGrp="1"/>
          </p:cNvSpPr>
          <p:nvPr>
            <p:ph type="title"/>
          </p:nvPr>
        </p:nvSpPr>
        <p:spPr/>
        <p:txBody>
          <a:bodyPr/>
          <a:lstStyle/>
          <a:p>
            <a:r>
              <a:rPr lang="en-US" dirty="0"/>
              <a:t>Survey Responses</a:t>
            </a:r>
          </a:p>
        </p:txBody>
      </p:sp>
      <p:pic>
        <p:nvPicPr>
          <p:cNvPr id="8194" name="Picture 2" descr="Forms response chart. Question title: 8. What support do you think would be most helpful in addressing the impacts of COVID-19 on student achievement and growth?. Number of responses: 150 responses.">
            <a:extLst>
              <a:ext uri="{FF2B5EF4-FFF2-40B4-BE49-F238E27FC236}">
                <a16:creationId xmlns:a16="http://schemas.microsoft.com/office/drawing/2014/main" xmlns="" id="{54A4A6CD-C5CC-F34F-58F5-2563635C46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9043" y="1825625"/>
            <a:ext cx="95939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910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A70A5-2F9B-A0B9-9BF9-70CD870E32EB}"/>
              </a:ext>
            </a:extLst>
          </p:cNvPr>
          <p:cNvSpPr>
            <a:spLocks noGrp="1"/>
          </p:cNvSpPr>
          <p:nvPr>
            <p:ph type="title"/>
          </p:nvPr>
        </p:nvSpPr>
        <p:spPr/>
        <p:txBody>
          <a:bodyPr/>
          <a:lstStyle/>
          <a:p>
            <a:r>
              <a:rPr lang="en-US" dirty="0"/>
              <a:t>Survey Responses</a:t>
            </a:r>
          </a:p>
        </p:txBody>
      </p:sp>
      <p:pic>
        <p:nvPicPr>
          <p:cNvPr id="9218" name="Picture 2" descr="Forms response chart. Question title: 9. What support would be most helpful in addressing the impacts of COVID-19 on the community at large?. Number of responses: 150 responses.">
            <a:extLst>
              <a:ext uri="{FF2B5EF4-FFF2-40B4-BE49-F238E27FC236}">
                <a16:creationId xmlns:a16="http://schemas.microsoft.com/office/drawing/2014/main" xmlns="" id="{2709EFB4-61FC-B595-3E72-C8071C83D2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9043" y="1825625"/>
            <a:ext cx="95939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61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1887193-3651-4EC2-A3E8-F7A79DA1E732}"/>
              </a:ext>
            </a:extLst>
          </p:cNvPr>
          <p:cNvSpPr>
            <a:spLocks noGrp="1"/>
          </p:cNvSpPr>
          <p:nvPr>
            <p:ph type="title"/>
          </p:nvPr>
        </p:nvSpPr>
        <p:spPr>
          <a:xfrm>
            <a:off x="838200" y="557188"/>
            <a:ext cx="10515600" cy="1133499"/>
          </a:xfrm>
        </p:spPr>
        <p:txBody>
          <a:bodyPr>
            <a:normAutofit/>
          </a:bodyPr>
          <a:lstStyle/>
          <a:p>
            <a:pPr algn="ctr"/>
            <a:r>
              <a:rPr lang="en-US" sz="5200"/>
              <a:t>WELCOME</a:t>
            </a:r>
          </a:p>
        </p:txBody>
      </p:sp>
      <p:graphicFrame>
        <p:nvGraphicFramePr>
          <p:cNvPr id="47" name="Content Placeholder 2">
            <a:extLst>
              <a:ext uri="{FF2B5EF4-FFF2-40B4-BE49-F238E27FC236}">
                <a16:creationId xmlns:a16="http://schemas.microsoft.com/office/drawing/2014/main" xmlns="" id="{98432E37-9DA9-4633-AFDF-658BEDB9AD75}"/>
              </a:ext>
            </a:extLst>
          </p:cNvPr>
          <p:cNvGraphicFramePr>
            <a:graphicFrameLocks noGrp="1"/>
          </p:cNvGraphicFramePr>
          <p:nvPr>
            <p:ph idx="1"/>
            <p:extLst>
              <p:ext uri="{D42A27DB-BD31-4B8C-83A1-F6EECF244321}">
                <p14:modId xmlns:p14="http://schemas.microsoft.com/office/powerpoint/2010/main" val="210801912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034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7A6E58-72D0-D7BE-EC0F-A6254B262F16}"/>
              </a:ext>
            </a:extLst>
          </p:cNvPr>
          <p:cNvSpPr>
            <a:spLocks noGrp="1"/>
          </p:cNvSpPr>
          <p:nvPr>
            <p:ph type="title"/>
          </p:nvPr>
        </p:nvSpPr>
        <p:spPr/>
        <p:txBody>
          <a:bodyPr/>
          <a:lstStyle/>
          <a:p>
            <a:r>
              <a:rPr lang="en-US" dirty="0"/>
              <a:t>Survey Responses</a:t>
            </a:r>
          </a:p>
        </p:txBody>
      </p:sp>
      <p:pic>
        <p:nvPicPr>
          <p:cNvPr id="10242" name="Picture 2" descr="Forms response chart. Question title: 10. What type of program should the school system consider to improve student learning beyond the traditional school day?. Number of responses: 148 responses.">
            <a:extLst>
              <a:ext uri="{FF2B5EF4-FFF2-40B4-BE49-F238E27FC236}">
                <a16:creationId xmlns:a16="http://schemas.microsoft.com/office/drawing/2014/main" xmlns="" id="{A265CB49-9A7F-7F4C-7113-AD195D8B1D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9043" y="1825625"/>
            <a:ext cx="95939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282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BE7511-A070-73F4-257B-FA93A6480C4A}"/>
              </a:ext>
            </a:extLst>
          </p:cNvPr>
          <p:cNvSpPr>
            <a:spLocks noGrp="1"/>
          </p:cNvSpPr>
          <p:nvPr>
            <p:ph type="title"/>
          </p:nvPr>
        </p:nvSpPr>
        <p:spPr/>
        <p:txBody>
          <a:bodyPr/>
          <a:lstStyle/>
          <a:p>
            <a:r>
              <a:rPr lang="en-US" dirty="0"/>
              <a:t>Survey Responses</a:t>
            </a:r>
          </a:p>
        </p:txBody>
      </p:sp>
      <p:pic>
        <p:nvPicPr>
          <p:cNvPr id="11266" name="Picture 2" descr="Forms response chart. Question title: 11. What support do you believe would be most helpful in addressing negative impacts of COVID-19 on the social, emotional, and mental health needs of students?. Number of responses: 150 responses.">
            <a:extLst>
              <a:ext uri="{FF2B5EF4-FFF2-40B4-BE49-F238E27FC236}">
                <a16:creationId xmlns:a16="http://schemas.microsoft.com/office/drawing/2014/main" xmlns="" id="{AC38C731-2972-2693-791E-AA76081D1D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9043" y="1825625"/>
            <a:ext cx="95939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115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1EDC8-532D-7D49-7380-C6E89F3B487A}"/>
              </a:ext>
            </a:extLst>
          </p:cNvPr>
          <p:cNvSpPr>
            <a:spLocks noGrp="1"/>
          </p:cNvSpPr>
          <p:nvPr>
            <p:ph type="title"/>
          </p:nvPr>
        </p:nvSpPr>
        <p:spPr/>
        <p:txBody>
          <a:bodyPr/>
          <a:lstStyle/>
          <a:p>
            <a:r>
              <a:rPr lang="en-US" dirty="0"/>
              <a:t>Survey Responses</a:t>
            </a:r>
          </a:p>
        </p:txBody>
      </p:sp>
      <p:pic>
        <p:nvPicPr>
          <p:cNvPr id="12290" name="Picture 2" descr="Forms response chart. Question title: 12. COVID-19 had negative impacts on many individuals. Please choose the TOP negative impact you experienced.. Number of responses: 150 responses.">
            <a:extLst>
              <a:ext uri="{FF2B5EF4-FFF2-40B4-BE49-F238E27FC236}">
                <a16:creationId xmlns:a16="http://schemas.microsoft.com/office/drawing/2014/main" xmlns="" id="{A8D2B609-663A-5915-C41C-AEA516AF75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9043" y="1825625"/>
            <a:ext cx="95939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486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4FBBE-D1AC-BAAF-ED40-F84AA78A27FB}"/>
              </a:ext>
            </a:extLst>
          </p:cNvPr>
          <p:cNvSpPr>
            <a:spLocks noGrp="1"/>
          </p:cNvSpPr>
          <p:nvPr>
            <p:ph type="title"/>
          </p:nvPr>
        </p:nvSpPr>
        <p:spPr/>
        <p:txBody>
          <a:bodyPr/>
          <a:lstStyle/>
          <a:p>
            <a:r>
              <a:rPr lang="en-US" dirty="0"/>
              <a:t>Intervention/ Summer Camps</a:t>
            </a:r>
          </a:p>
        </p:txBody>
      </p:sp>
      <p:sp>
        <p:nvSpPr>
          <p:cNvPr id="3" name="Content Placeholder 2">
            <a:extLst>
              <a:ext uri="{FF2B5EF4-FFF2-40B4-BE49-F238E27FC236}">
                <a16:creationId xmlns:a16="http://schemas.microsoft.com/office/drawing/2014/main" xmlns="" id="{DD31C248-C507-E69C-EF8A-67893C695B84}"/>
              </a:ext>
            </a:extLst>
          </p:cNvPr>
          <p:cNvSpPr>
            <a:spLocks noGrp="1"/>
          </p:cNvSpPr>
          <p:nvPr>
            <p:ph idx="1"/>
          </p:nvPr>
        </p:nvSpPr>
        <p:spPr/>
        <p:txBody>
          <a:bodyPr>
            <a:normAutofit fontScale="85000" lnSpcReduction="20000"/>
          </a:bodyPr>
          <a:lstStyle/>
          <a:p>
            <a:pPr algn="l"/>
            <a:r>
              <a:rPr lang="en-US" b="0" i="0" u="sng" dirty="0">
                <a:solidFill>
                  <a:srgbClr val="000000"/>
                </a:solidFill>
                <a:effectLst/>
                <a:highlight>
                  <a:srgbClr val="FFFF00"/>
                </a:highlight>
                <a:latin typeface="verdana" panose="020B0604030504040204" pitchFamily="34" charset="0"/>
              </a:rPr>
              <a:t>Summer Enrichment Literacy Camp </a:t>
            </a:r>
            <a:r>
              <a:rPr lang="en-US" b="0" i="0" dirty="0">
                <a:solidFill>
                  <a:srgbClr val="000000"/>
                </a:solidFill>
                <a:effectLst/>
                <a:latin typeface="verdana" panose="020B0604030504040204" pitchFamily="34" charset="0"/>
              </a:rPr>
              <a:t>during the Summer of 2022,2023,2024. The program will end by July 2024.  The camp will run for a minimum of seventy hours and will meet daily for four days a week. Subjects to be covered are mathematics, reading and STREAM activities (Science, Technology, Engineering and Mathematics.)Fort Payne City Schools will contract with A-LABS for these services. A portion of the cost for this contract will be </a:t>
            </a:r>
            <a:r>
              <a:rPr lang="en-US" b="0" i="0" u="sng" dirty="0">
                <a:solidFill>
                  <a:srgbClr val="000000"/>
                </a:solidFill>
                <a:effectLst/>
                <a:highlight>
                  <a:srgbClr val="FFFF00"/>
                </a:highlight>
                <a:latin typeface="verdana" panose="020B0604030504040204" pitchFamily="34" charset="0"/>
              </a:rPr>
              <a:t>$27,325</a:t>
            </a:r>
            <a:r>
              <a:rPr lang="en-US" b="0" i="0" dirty="0">
                <a:solidFill>
                  <a:srgbClr val="000000"/>
                </a:solidFill>
                <a:effectLst/>
                <a:latin typeface="verdana" panose="020B0604030504040204" pitchFamily="34" charset="0"/>
              </a:rPr>
              <a:t>.</a:t>
            </a:r>
          </a:p>
          <a:p>
            <a:pPr algn="l"/>
            <a:r>
              <a:rPr lang="en-US" b="0" i="0" dirty="0">
                <a:solidFill>
                  <a:srgbClr val="000000"/>
                </a:solidFill>
                <a:effectLst/>
                <a:latin typeface="verdana" panose="020B0604030504040204" pitchFamily="34" charset="0"/>
              </a:rPr>
              <a:t>FPCS will host a </a:t>
            </a:r>
            <a:r>
              <a:rPr lang="en-US" b="0" i="0" u="sng" dirty="0">
                <a:solidFill>
                  <a:srgbClr val="000000"/>
                </a:solidFill>
                <a:effectLst/>
                <a:highlight>
                  <a:srgbClr val="FFFF00"/>
                </a:highlight>
                <a:latin typeface="verdana" panose="020B0604030504040204" pitchFamily="34" charset="0"/>
              </a:rPr>
              <a:t>Summer STEAM/Robotics Enrichment Camp </a:t>
            </a:r>
            <a:r>
              <a:rPr lang="en-US" b="0" i="0" dirty="0">
                <a:solidFill>
                  <a:srgbClr val="000000"/>
                </a:solidFill>
                <a:effectLst/>
                <a:latin typeface="verdana" panose="020B0604030504040204" pitchFamily="34" charset="0"/>
              </a:rPr>
              <a:t>at 3 schools (WVES, LRIS, and FPMS ) during the summer of 2022.  Three teachers will be employed for the camps. The total cost for this camp is $</a:t>
            </a:r>
            <a:r>
              <a:rPr lang="en-US" b="0" i="0" u="sng" dirty="0">
                <a:solidFill>
                  <a:srgbClr val="000000"/>
                </a:solidFill>
                <a:effectLst/>
                <a:highlight>
                  <a:srgbClr val="FFFF00"/>
                </a:highlight>
                <a:latin typeface="verdana" panose="020B0604030504040204" pitchFamily="34" charset="0"/>
              </a:rPr>
              <a:t>9,000.00</a:t>
            </a:r>
            <a:r>
              <a:rPr lang="en-US" b="0" i="0" dirty="0">
                <a:solidFill>
                  <a:srgbClr val="000000"/>
                </a:solidFill>
                <a:effectLst/>
                <a:latin typeface="verdana" panose="020B0604030504040204" pitchFamily="34" charset="0"/>
              </a:rPr>
              <a:t>.</a:t>
            </a:r>
          </a:p>
          <a:p>
            <a:pPr marL="0" indent="0" algn="l">
              <a:buNone/>
            </a:pPr>
            <a:endParaRPr lang="en-US" b="0" i="0" dirty="0">
              <a:solidFill>
                <a:srgbClr val="000000"/>
              </a:solidFill>
              <a:effectLst/>
              <a:latin typeface="verdana" panose="020B0604030504040204" pitchFamily="34" charset="0"/>
            </a:endParaRPr>
          </a:p>
          <a:p>
            <a:pPr algn="l"/>
            <a:r>
              <a:rPr lang="en-US" b="0" i="0" dirty="0">
                <a:solidFill>
                  <a:srgbClr val="000000"/>
                </a:solidFill>
                <a:effectLst/>
                <a:latin typeface="verdana" panose="020B0604030504040204" pitchFamily="34" charset="0"/>
              </a:rPr>
              <a:t>TOTAL FOR INTERVENTION - $36,325.00</a:t>
            </a:r>
          </a:p>
          <a:p>
            <a:endParaRPr lang="en-US" dirty="0"/>
          </a:p>
        </p:txBody>
      </p:sp>
    </p:spTree>
    <p:extLst>
      <p:ext uri="{BB962C8B-B14F-4D97-AF65-F5344CB8AC3E}">
        <p14:creationId xmlns:p14="http://schemas.microsoft.com/office/powerpoint/2010/main" val="694143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9603A6-D269-5297-F1AA-0F0803D644C8}"/>
              </a:ext>
            </a:extLst>
          </p:cNvPr>
          <p:cNvSpPr>
            <a:spLocks noGrp="1"/>
          </p:cNvSpPr>
          <p:nvPr>
            <p:ph type="title"/>
          </p:nvPr>
        </p:nvSpPr>
        <p:spPr/>
        <p:txBody>
          <a:bodyPr/>
          <a:lstStyle/>
          <a:p>
            <a:r>
              <a:rPr lang="en-US" dirty="0"/>
              <a:t>After School Tutoring</a:t>
            </a:r>
          </a:p>
        </p:txBody>
      </p:sp>
      <p:sp>
        <p:nvSpPr>
          <p:cNvPr id="3" name="Content Placeholder 2">
            <a:extLst>
              <a:ext uri="{FF2B5EF4-FFF2-40B4-BE49-F238E27FC236}">
                <a16:creationId xmlns:a16="http://schemas.microsoft.com/office/drawing/2014/main" xmlns="" id="{8006EEDE-8442-ED64-B37C-008E7DC0DBA5}"/>
              </a:ext>
            </a:extLst>
          </p:cNvPr>
          <p:cNvSpPr>
            <a:spLocks noGrp="1"/>
          </p:cNvSpPr>
          <p:nvPr>
            <p:ph idx="1"/>
          </p:nvPr>
        </p:nvSpPr>
        <p:spPr/>
        <p:txBody>
          <a:bodyPr>
            <a:normAutofit fontScale="92500" lnSpcReduction="10000"/>
          </a:bodyPr>
          <a:lstStyle/>
          <a:p>
            <a:pPr algn="l"/>
            <a:r>
              <a:rPr lang="en-US" b="0" i="0" dirty="0">
                <a:solidFill>
                  <a:srgbClr val="000000"/>
                </a:solidFill>
                <a:effectLst/>
                <a:latin typeface="verdana" panose="020B0604030504040204" pitchFamily="34" charset="0"/>
              </a:rPr>
              <a:t>High Frequency </a:t>
            </a:r>
            <a:r>
              <a:rPr lang="en-US" b="0" i="0" u="sng" dirty="0">
                <a:solidFill>
                  <a:srgbClr val="000000"/>
                </a:solidFill>
                <a:effectLst/>
                <a:highlight>
                  <a:srgbClr val="FFFF00"/>
                </a:highlight>
                <a:latin typeface="verdana" panose="020B0604030504040204" pitchFamily="34" charset="0"/>
              </a:rPr>
              <a:t>After-School Tutoring</a:t>
            </a:r>
            <a:r>
              <a:rPr lang="en-US" b="0" i="0" dirty="0">
                <a:solidFill>
                  <a:srgbClr val="000000"/>
                </a:solidFill>
                <a:effectLst/>
                <a:latin typeface="verdana" panose="020B0604030504040204" pitchFamily="34" charset="0"/>
              </a:rPr>
              <a:t>: September 2021-April 2022; September 2022-April 2023; September 2023-April 2024.  </a:t>
            </a:r>
          </a:p>
          <a:p>
            <a:pPr algn="l"/>
            <a:r>
              <a:rPr lang="en-US" b="0" i="0" dirty="0">
                <a:solidFill>
                  <a:srgbClr val="000000"/>
                </a:solidFill>
                <a:effectLst/>
                <a:latin typeface="verdana" panose="020B0604030504040204" pitchFamily="34" charset="0"/>
              </a:rPr>
              <a:t>Fort Payne City Schools will contract with A-LABS for these services. Parents were surveyed and approximately 70 students at each school will potentially participate.  A portion of the cost for this contract will be </a:t>
            </a:r>
            <a:r>
              <a:rPr lang="en-US" b="0" i="0" dirty="0">
                <a:solidFill>
                  <a:srgbClr val="000000"/>
                </a:solidFill>
                <a:effectLst/>
                <a:highlight>
                  <a:srgbClr val="FFFF00"/>
                </a:highlight>
                <a:latin typeface="verdana" panose="020B0604030504040204" pitchFamily="34" charset="0"/>
              </a:rPr>
              <a:t>$134,425</a:t>
            </a:r>
            <a:endParaRPr lang="en-US" b="0" i="0" dirty="0">
              <a:solidFill>
                <a:srgbClr val="000000"/>
              </a:solidFill>
              <a:effectLst/>
              <a:latin typeface="verdana" panose="020B0604030504040204" pitchFamily="34" charset="0"/>
            </a:endParaRPr>
          </a:p>
          <a:p>
            <a:pPr algn="l"/>
            <a:r>
              <a:rPr lang="en-US" b="0" i="0" dirty="0">
                <a:solidFill>
                  <a:srgbClr val="000000"/>
                </a:solidFill>
                <a:effectLst/>
                <a:latin typeface="verdana" panose="020B0604030504040204" pitchFamily="34" charset="0"/>
              </a:rPr>
              <a:t>A-Labs handles all personnel hiring, training, payroll and oversight matters.</a:t>
            </a:r>
          </a:p>
          <a:p>
            <a:pPr marL="0" indent="0" algn="l">
              <a:buNone/>
            </a:pPr>
            <a:r>
              <a:rPr lang="en-US" b="0" i="0" dirty="0">
                <a:solidFill>
                  <a:srgbClr val="000000"/>
                </a:solidFill>
                <a:effectLst/>
                <a:latin typeface="verdana" panose="020B0604030504040204" pitchFamily="34" charset="0"/>
              </a:rPr>
              <a:t> </a:t>
            </a:r>
          </a:p>
          <a:p>
            <a:pPr algn="l"/>
            <a:r>
              <a:rPr lang="en-US" b="0" i="0" dirty="0">
                <a:solidFill>
                  <a:srgbClr val="000000"/>
                </a:solidFill>
                <a:effectLst/>
                <a:latin typeface="verdana" panose="020B0604030504040204" pitchFamily="34" charset="0"/>
              </a:rPr>
              <a:t>TOTAL FOR INTERVENTION  - $134,425</a:t>
            </a:r>
          </a:p>
          <a:p>
            <a:endParaRPr lang="en-US" dirty="0"/>
          </a:p>
        </p:txBody>
      </p:sp>
    </p:spTree>
    <p:extLst>
      <p:ext uri="{BB962C8B-B14F-4D97-AF65-F5344CB8AC3E}">
        <p14:creationId xmlns:p14="http://schemas.microsoft.com/office/powerpoint/2010/main" val="3137711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E324A-FB9D-0B7D-8555-46A347D85EC4}"/>
              </a:ext>
            </a:extLst>
          </p:cNvPr>
          <p:cNvSpPr>
            <a:spLocks noGrp="1"/>
          </p:cNvSpPr>
          <p:nvPr>
            <p:ph type="title"/>
          </p:nvPr>
        </p:nvSpPr>
        <p:spPr/>
        <p:txBody>
          <a:bodyPr/>
          <a:lstStyle/>
          <a:p>
            <a:r>
              <a:rPr lang="en-US" dirty="0"/>
              <a:t>Additional Intervention Staff</a:t>
            </a:r>
          </a:p>
        </p:txBody>
      </p:sp>
      <p:sp>
        <p:nvSpPr>
          <p:cNvPr id="3" name="Content Placeholder 2">
            <a:extLst>
              <a:ext uri="{FF2B5EF4-FFF2-40B4-BE49-F238E27FC236}">
                <a16:creationId xmlns:a16="http://schemas.microsoft.com/office/drawing/2014/main" xmlns="" id="{D0C8917D-9134-1665-2A7A-14FED14364D1}"/>
              </a:ext>
            </a:extLst>
          </p:cNvPr>
          <p:cNvSpPr>
            <a:spLocks noGrp="1"/>
          </p:cNvSpPr>
          <p:nvPr>
            <p:ph idx="1"/>
          </p:nvPr>
        </p:nvSpPr>
        <p:spPr/>
        <p:txBody>
          <a:bodyPr>
            <a:normAutofit fontScale="40000" lnSpcReduction="20000"/>
          </a:bodyPr>
          <a:lstStyle/>
          <a:p>
            <a:pPr algn="l"/>
            <a:r>
              <a:rPr lang="en-US" b="0" i="0" dirty="0">
                <a:solidFill>
                  <a:srgbClr val="000000"/>
                </a:solidFill>
                <a:effectLst/>
                <a:latin typeface="verdana" panose="020B0604030504040204" pitchFamily="34" charset="0"/>
              </a:rPr>
              <a:t>ARP ESSER Funds will be utilized to contract with </a:t>
            </a:r>
            <a:r>
              <a:rPr lang="en-US" b="1" i="0" u="sng" dirty="0">
                <a:solidFill>
                  <a:srgbClr val="000000"/>
                </a:solidFill>
                <a:effectLst/>
                <a:highlight>
                  <a:srgbClr val="FFFF00"/>
                </a:highlight>
                <a:latin typeface="verdana" panose="020B0604030504040204" pitchFamily="34" charset="0"/>
              </a:rPr>
              <a:t>Applied Behavior Analyst Services (BCBA</a:t>
            </a:r>
            <a:r>
              <a:rPr lang="en-US" b="0" i="0" dirty="0">
                <a:solidFill>
                  <a:srgbClr val="000000"/>
                </a:solidFill>
                <a:effectLst/>
                <a:latin typeface="verdana" panose="020B0604030504040204" pitchFamily="34" charset="0"/>
              </a:rPr>
              <a:t>) to help individual students with significant behavioral issues in the classroom.   The BCBA's will evaluate students, develop individualized plans, and train teachers and staff to implement behavioral strategies.  BCBA's will teach students strategies to help them be successful in classroom environment and provide on going support, training and consultation to students, staff and families. The BCBA will work one on one with individual students to focus on student behaviors that are impeding student academic success that were exasperated due to the social isolation of virtual learning and COVID mandates. Addressing these behaviors will allow students to be able to participate more in face to face instruction and increase their achievement due to addressing the behavioral barriers to learning. </a:t>
            </a:r>
            <a:r>
              <a:rPr lang="en-US" b="0" i="0" u="sng" dirty="0">
                <a:solidFill>
                  <a:srgbClr val="000000"/>
                </a:solidFill>
                <a:effectLst/>
                <a:highlight>
                  <a:srgbClr val="FFFF00"/>
                </a:highlight>
                <a:latin typeface="verdana" panose="020B0604030504040204" pitchFamily="34" charset="0"/>
              </a:rPr>
              <a:t>$86,749</a:t>
            </a:r>
            <a:r>
              <a:rPr lang="en-US" b="0" i="0" dirty="0">
                <a:solidFill>
                  <a:srgbClr val="000000"/>
                </a:solidFill>
                <a:effectLst/>
                <a:latin typeface="verdana" panose="020B0604030504040204" pitchFamily="34" charset="0"/>
              </a:rPr>
              <a:t>.  Service delivery August 2021- September 2024.</a:t>
            </a:r>
          </a:p>
          <a:p>
            <a:pPr algn="l"/>
            <a:r>
              <a:rPr lang="en-US" b="1" i="0" dirty="0">
                <a:solidFill>
                  <a:srgbClr val="000000"/>
                </a:solidFill>
                <a:effectLst/>
                <a:latin typeface="verdana" panose="020B0604030504040204" pitchFamily="34" charset="0"/>
              </a:rPr>
              <a:t>Wills Valley Elementary School </a:t>
            </a:r>
            <a:r>
              <a:rPr lang="en-US" b="0" i="0" u="sng" dirty="0">
                <a:solidFill>
                  <a:srgbClr val="000000"/>
                </a:solidFill>
                <a:effectLst/>
                <a:highlight>
                  <a:srgbClr val="FFFF00"/>
                </a:highlight>
                <a:latin typeface="verdana" panose="020B0604030504040204" pitchFamily="34" charset="0"/>
              </a:rPr>
              <a:t>(WVES)-  </a:t>
            </a:r>
            <a:r>
              <a:rPr lang="en-US" b="1" i="0" u="sng" dirty="0">
                <a:solidFill>
                  <a:srgbClr val="000000"/>
                </a:solidFill>
                <a:effectLst/>
                <a:highlight>
                  <a:srgbClr val="FFFF00"/>
                </a:highlight>
                <a:latin typeface="verdana" panose="020B0604030504040204" pitchFamily="34" charset="0"/>
              </a:rPr>
              <a:t>One STEM Teacher  </a:t>
            </a:r>
            <a:r>
              <a:rPr lang="en-US" b="0" i="0" dirty="0">
                <a:solidFill>
                  <a:srgbClr val="000000"/>
                </a:solidFill>
                <a:effectLst/>
                <a:latin typeface="verdana" panose="020B0604030504040204" pitchFamily="34" charset="0"/>
              </a:rPr>
              <a:t>2 1/2 years (Second semester 2022 &amp; Full Year 23-24) Salary $</a:t>
            </a:r>
            <a:r>
              <a:rPr lang="en-US" b="0" i="0" u="sng" dirty="0">
                <a:solidFill>
                  <a:srgbClr val="000000"/>
                </a:solidFill>
                <a:effectLst/>
                <a:highlight>
                  <a:srgbClr val="FFFF00"/>
                </a:highlight>
                <a:latin typeface="verdana" panose="020B0604030504040204" pitchFamily="34" charset="0"/>
              </a:rPr>
              <a:t>174,000</a:t>
            </a:r>
            <a:r>
              <a:rPr lang="en-US" b="0" i="0" dirty="0">
                <a:solidFill>
                  <a:srgbClr val="000000"/>
                </a:solidFill>
                <a:effectLst/>
                <a:latin typeface="verdana" panose="020B0604030504040204" pitchFamily="34" charset="0"/>
              </a:rPr>
              <a:t>, Benefits </a:t>
            </a:r>
            <a:r>
              <a:rPr lang="en-US" b="0" i="0" dirty="0">
                <a:solidFill>
                  <a:srgbClr val="000000"/>
                </a:solidFill>
                <a:effectLst/>
                <a:highlight>
                  <a:srgbClr val="FFFF00"/>
                </a:highlight>
                <a:latin typeface="verdana" panose="020B0604030504040204" pitchFamily="34" charset="0"/>
              </a:rPr>
              <a:t>$59,000- </a:t>
            </a:r>
            <a:r>
              <a:rPr lang="en-US" b="0" i="0" dirty="0">
                <a:solidFill>
                  <a:srgbClr val="000000"/>
                </a:solidFill>
                <a:effectLst/>
                <a:latin typeface="verdana" panose="020B0604030504040204" pitchFamily="34" charset="0"/>
              </a:rPr>
              <a:t>Will be employed to reengage students in active learning and address loss of instruction in areas such as Science, Technology, Engineering and mathematics,  to be provided in addition to core instruction.</a:t>
            </a:r>
          </a:p>
          <a:p>
            <a:pPr algn="l"/>
            <a:r>
              <a:rPr lang="en-US" b="0" i="0" dirty="0">
                <a:solidFill>
                  <a:srgbClr val="000000"/>
                </a:solidFill>
                <a:effectLst/>
                <a:latin typeface="verdana" panose="020B0604030504040204" pitchFamily="34" charset="0"/>
              </a:rPr>
              <a:t>One </a:t>
            </a:r>
            <a:r>
              <a:rPr lang="en-US" b="1" i="0" dirty="0">
                <a:solidFill>
                  <a:srgbClr val="000000"/>
                </a:solidFill>
                <a:effectLst/>
                <a:highlight>
                  <a:srgbClr val="FFFF00"/>
                </a:highlight>
                <a:latin typeface="verdana" panose="020B0604030504040204" pitchFamily="34" charset="0"/>
              </a:rPr>
              <a:t>Interventionist</a:t>
            </a:r>
            <a:r>
              <a:rPr lang="en-US" b="0" i="0" dirty="0">
                <a:solidFill>
                  <a:srgbClr val="000000"/>
                </a:solidFill>
                <a:effectLst/>
                <a:latin typeface="verdana" panose="020B0604030504040204" pitchFamily="34" charset="0"/>
              </a:rPr>
              <a:t> will be added to provide high dosage tutoring for at risk students during the school day in addition to core instruction for 2 1/2 years (Second semester 2022 &amp; Full Year 23-24) Salary </a:t>
            </a:r>
            <a:r>
              <a:rPr lang="en-US" b="1" i="0" dirty="0">
                <a:solidFill>
                  <a:srgbClr val="000000"/>
                </a:solidFill>
                <a:effectLst/>
                <a:highlight>
                  <a:srgbClr val="FFFF00"/>
                </a:highlight>
                <a:latin typeface="verdana" panose="020B0604030504040204" pitchFamily="34" charset="0"/>
              </a:rPr>
              <a:t>$187,000</a:t>
            </a:r>
            <a:r>
              <a:rPr lang="en-US" b="0" i="0" dirty="0">
                <a:solidFill>
                  <a:srgbClr val="000000"/>
                </a:solidFill>
                <a:effectLst/>
                <a:latin typeface="verdana" panose="020B0604030504040204" pitchFamily="34" charset="0"/>
              </a:rPr>
              <a:t>, Benefits </a:t>
            </a:r>
            <a:r>
              <a:rPr lang="en-US" b="1" i="0" dirty="0">
                <a:solidFill>
                  <a:srgbClr val="000000"/>
                </a:solidFill>
                <a:effectLst/>
                <a:highlight>
                  <a:srgbClr val="FFFF00"/>
                </a:highlight>
                <a:latin typeface="verdana" panose="020B0604030504040204" pitchFamily="34" charset="0"/>
              </a:rPr>
              <a:t>$62,000</a:t>
            </a:r>
          </a:p>
          <a:p>
            <a:pPr algn="l"/>
            <a:r>
              <a:rPr lang="en-US" b="1" i="0" u="sng" dirty="0">
                <a:solidFill>
                  <a:srgbClr val="000000"/>
                </a:solidFill>
                <a:effectLst/>
                <a:highlight>
                  <a:srgbClr val="FFFF00"/>
                </a:highlight>
                <a:latin typeface="verdana" panose="020B0604030504040204" pitchFamily="34" charset="0"/>
              </a:rPr>
              <a:t>TOTAL at WVES |Salaries $361,000 |Benefits $121,000</a:t>
            </a:r>
          </a:p>
          <a:p>
            <a:pPr algn="l"/>
            <a:r>
              <a:rPr lang="en-US" b="1" i="0" dirty="0">
                <a:solidFill>
                  <a:srgbClr val="000000"/>
                </a:solidFill>
                <a:effectLst/>
                <a:latin typeface="verdana" panose="020B0604030504040204" pitchFamily="34" charset="0"/>
              </a:rPr>
              <a:t>Little Ridge Intermediate School (LRIS)- </a:t>
            </a:r>
            <a:r>
              <a:rPr lang="en-US" b="1" i="0" dirty="0">
                <a:solidFill>
                  <a:srgbClr val="000000"/>
                </a:solidFill>
                <a:effectLst/>
                <a:highlight>
                  <a:srgbClr val="FFFF00"/>
                </a:highlight>
                <a:latin typeface="verdana" panose="020B0604030504040204" pitchFamily="34" charset="0"/>
              </a:rPr>
              <a:t>One Interventionist </a:t>
            </a:r>
            <a:r>
              <a:rPr lang="en-US" b="0" i="0" dirty="0">
                <a:solidFill>
                  <a:srgbClr val="000000"/>
                </a:solidFill>
                <a:effectLst/>
                <a:latin typeface="verdana" panose="020B0604030504040204" pitchFamily="34" charset="0"/>
              </a:rPr>
              <a:t>will be added to provide high dosage tutoring for at risk students during the school day in addition to core instruction for 3 years (FY 22,23,24)  Salary </a:t>
            </a:r>
            <a:r>
              <a:rPr lang="en-US" b="1" i="0" dirty="0">
                <a:solidFill>
                  <a:srgbClr val="000000"/>
                </a:solidFill>
                <a:effectLst/>
                <a:highlight>
                  <a:srgbClr val="FFFF00"/>
                </a:highlight>
                <a:latin typeface="verdana" panose="020B0604030504040204" pitchFamily="34" charset="0"/>
              </a:rPr>
              <a:t>$163,000</a:t>
            </a:r>
            <a:r>
              <a:rPr lang="en-US" b="0" i="0" dirty="0">
                <a:solidFill>
                  <a:srgbClr val="000000"/>
                </a:solidFill>
                <a:effectLst/>
                <a:latin typeface="verdana" panose="020B0604030504040204" pitchFamily="34" charset="0"/>
              </a:rPr>
              <a:t>, Benefits </a:t>
            </a:r>
            <a:r>
              <a:rPr lang="en-US" b="1" i="0" dirty="0">
                <a:solidFill>
                  <a:srgbClr val="000000"/>
                </a:solidFill>
                <a:effectLst/>
                <a:highlight>
                  <a:srgbClr val="FFFF00"/>
                </a:highlight>
                <a:latin typeface="verdana" panose="020B0604030504040204" pitchFamily="34" charset="0"/>
              </a:rPr>
              <a:t>$57,000</a:t>
            </a:r>
          </a:p>
          <a:p>
            <a:pPr algn="l"/>
            <a:r>
              <a:rPr lang="en-US" b="1" i="0" dirty="0">
                <a:solidFill>
                  <a:srgbClr val="000000"/>
                </a:solidFill>
                <a:effectLst/>
                <a:latin typeface="verdana" panose="020B0604030504040204" pitchFamily="34" charset="0"/>
              </a:rPr>
              <a:t>One STEM Teacher  </a:t>
            </a:r>
            <a:r>
              <a:rPr lang="en-US" b="0" i="0" dirty="0">
                <a:solidFill>
                  <a:srgbClr val="000000"/>
                </a:solidFill>
                <a:effectLst/>
                <a:latin typeface="verdana" panose="020B0604030504040204" pitchFamily="34" charset="0"/>
              </a:rPr>
              <a:t>2 1/2 years (1/2 year 2022 &amp; Full Year 23-24) Salary </a:t>
            </a:r>
            <a:r>
              <a:rPr lang="en-US" b="1" i="0" u="sng" dirty="0">
                <a:solidFill>
                  <a:srgbClr val="000000"/>
                </a:solidFill>
                <a:effectLst/>
                <a:latin typeface="verdana" panose="020B0604030504040204" pitchFamily="34" charset="0"/>
              </a:rPr>
              <a:t>$</a:t>
            </a:r>
            <a:r>
              <a:rPr lang="en-US" b="1" i="0" u="sng" dirty="0">
                <a:solidFill>
                  <a:srgbClr val="000000"/>
                </a:solidFill>
                <a:effectLst/>
                <a:highlight>
                  <a:srgbClr val="FFFF00"/>
                </a:highlight>
                <a:latin typeface="verdana" panose="020B0604030504040204" pitchFamily="34" charset="0"/>
              </a:rPr>
              <a:t>123,000</a:t>
            </a:r>
            <a:r>
              <a:rPr lang="en-US" b="1" i="0" u="sng" dirty="0">
                <a:solidFill>
                  <a:srgbClr val="000000"/>
                </a:solidFill>
                <a:effectLst/>
                <a:latin typeface="verdana" panose="020B0604030504040204" pitchFamily="34" charset="0"/>
              </a:rPr>
              <a:t>, </a:t>
            </a:r>
            <a:r>
              <a:rPr lang="en-US" b="0" i="0" dirty="0">
                <a:solidFill>
                  <a:srgbClr val="000000"/>
                </a:solidFill>
                <a:effectLst/>
                <a:latin typeface="verdana" panose="020B0604030504040204" pitchFamily="34" charset="0"/>
              </a:rPr>
              <a:t>Benefits </a:t>
            </a:r>
            <a:r>
              <a:rPr lang="en-US" b="1" i="0" dirty="0">
                <a:solidFill>
                  <a:srgbClr val="000000"/>
                </a:solidFill>
                <a:effectLst/>
                <a:highlight>
                  <a:srgbClr val="FFFF00"/>
                </a:highlight>
                <a:latin typeface="verdana" panose="020B0604030504040204" pitchFamily="34" charset="0"/>
              </a:rPr>
              <a:t>$44,500 </a:t>
            </a:r>
            <a:r>
              <a:rPr lang="en-US" b="0" i="0" dirty="0">
                <a:solidFill>
                  <a:srgbClr val="000000"/>
                </a:solidFill>
                <a:effectLst/>
                <a:latin typeface="verdana" panose="020B0604030504040204" pitchFamily="34" charset="0"/>
              </a:rPr>
              <a:t>Will be employed to reengage students in active learning and address loss of instruction in areas such as Science, Technology, Engineering and mathematics,  to be provided in addition to core instruction.</a:t>
            </a:r>
          </a:p>
          <a:p>
            <a:pPr algn="l"/>
            <a:r>
              <a:rPr lang="en-US" b="1" i="0" u="sng" dirty="0">
                <a:solidFill>
                  <a:srgbClr val="000000"/>
                </a:solidFill>
                <a:effectLst/>
                <a:highlight>
                  <a:srgbClr val="FFFF00"/>
                </a:highlight>
                <a:latin typeface="verdana" panose="020B0604030504040204" pitchFamily="34" charset="0"/>
              </a:rPr>
              <a:t>TOTAL at LRIS |Salaries $286,000 |Benefits $101,500</a:t>
            </a:r>
          </a:p>
          <a:p>
            <a:pPr algn="l"/>
            <a:r>
              <a:rPr lang="en-US" b="1" i="0" dirty="0">
                <a:solidFill>
                  <a:srgbClr val="000000"/>
                </a:solidFill>
                <a:effectLst/>
                <a:latin typeface="verdana" panose="020B0604030504040204" pitchFamily="34" charset="0"/>
              </a:rPr>
              <a:t>Fort Payne Middle School </a:t>
            </a:r>
            <a:r>
              <a:rPr lang="en-US" b="0" i="0" dirty="0">
                <a:solidFill>
                  <a:srgbClr val="000000"/>
                </a:solidFill>
                <a:effectLst/>
                <a:latin typeface="verdana" panose="020B0604030504040204" pitchFamily="34" charset="0"/>
              </a:rPr>
              <a:t>(FPMS)- </a:t>
            </a:r>
            <a:r>
              <a:rPr lang="en-US" b="1" i="0" dirty="0">
                <a:solidFill>
                  <a:srgbClr val="000000"/>
                </a:solidFill>
                <a:effectLst/>
                <a:highlight>
                  <a:srgbClr val="FFFF00"/>
                </a:highlight>
                <a:latin typeface="verdana" panose="020B0604030504040204" pitchFamily="34" charset="0"/>
              </a:rPr>
              <a:t>One Interventionist </a:t>
            </a:r>
            <a:r>
              <a:rPr lang="en-US" b="0" i="0" dirty="0">
                <a:solidFill>
                  <a:srgbClr val="000000"/>
                </a:solidFill>
                <a:effectLst/>
                <a:latin typeface="verdana" panose="020B0604030504040204" pitchFamily="34" charset="0"/>
              </a:rPr>
              <a:t>will be added to provide high dosage tutoring for at risk students during the school day in addition to the core curriculum for  2 1/2 years  (1/2 year 2022 &amp; Full Year 23-24) Salary </a:t>
            </a:r>
            <a:r>
              <a:rPr lang="en-US" b="1" i="0" dirty="0">
                <a:solidFill>
                  <a:srgbClr val="000000"/>
                </a:solidFill>
                <a:effectLst/>
                <a:highlight>
                  <a:srgbClr val="FFFF00"/>
                </a:highlight>
                <a:latin typeface="verdana" panose="020B0604030504040204" pitchFamily="34" charset="0"/>
              </a:rPr>
              <a:t>$142,100</a:t>
            </a:r>
            <a:r>
              <a:rPr lang="en-US" b="0" i="0" dirty="0">
                <a:solidFill>
                  <a:srgbClr val="000000"/>
                </a:solidFill>
                <a:effectLst/>
                <a:latin typeface="verdana" panose="020B0604030504040204" pitchFamily="34" charset="0"/>
              </a:rPr>
              <a:t>, Benefits </a:t>
            </a:r>
            <a:r>
              <a:rPr lang="en-US" b="1" i="0" dirty="0">
                <a:solidFill>
                  <a:srgbClr val="000000"/>
                </a:solidFill>
                <a:effectLst/>
                <a:highlight>
                  <a:srgbClr val="FFFF00"/>
                </a:highlight>
                <a:latin typeface="verdana" panose="020B0604030504040204" pitchFamily="34" charset="0"/>
              </a:rPr>
              <a:t>$52,700</a:t>
            </a:r>
          </a:p>
          <a:p>
            <a:pPr algn="l"/>
            <a:r>
              <a:rPr lang="en-US" b="1" i="0" dirty="0">
                <a:solidFill>
                  <a:srgbClr val="000000"/>
                </a:solidFill>
                <a:effectLst/>
                <a:latin typeface="verdana" panose="020B0604030504040204" pitchFamily="34" charset="0"/>
              </a:rPr>
              <a:t>Fort Payne High School </a:t>
            </a:r>
            <a:r>
              <a:rPr lang="en-US" b="0" i="0" dirty="0">
                <a:solidFill>
                  <a:srgbClr val="000000"/>
                </a:solidFill>
                <a:effectLst/>
                <a:latin typeface="verdana" panose="020B0604030504040204" pitchFamily="34" charset="0"/>
              </a:rPr>
              <a:t>(FPHS)- </a:t>
            </a:r>
            <a:r>
              <a:rPr lang="en-US" b="1" i="0" dirty="0">
                <a:solidFill>
                  <a:srgbClr val="000000"/>
                </a:solidFill>
                <a:effectLst/>
                <a:highlight>
                  <a:srgbClr val="FFFF00"/>
                </a:highlight>
                <a:latin typeface="verdana" panose="020B0604030504040204" pitchFamily="34" charset="0"/>
              </a:rPr>
              <a:t>One Interventionist </a:t>
            </a:r>
            <a:r>
              <a:rPr lang="en-US" b="0" i="0" dirty="0">
                <a:solidFill>
                  <a:srgbClr val="000000"/>
                </a:solidFill>
                <a:effectLst/>
                <a:latin typeface="verdana" panose="020B0604030504040204" pitchFamily="34" charset="0"/>
              </a:rPr>
              <a:t>will be added to provide high dosage tutoring for at risk students during the school day in addition to the core curriculum 2 1/2 years (1/2 year 2022 &amp; Full Year 23-24) Salary </a:t>
            </a:r>
            <a:r>
              <a:rPr lang="en-US" b="1" i="0" dirty="0">
                <a:solidFill>
                  <a:srgbClr val="000000"/>
                </a:solidFill>
                <a:effectLst/>
                <a:highlight>
                  <a:srgbClr val="FFFF00"/>
                </a:highlight>
                <a:latin typeface="verdana" panose="020B0604030504040204" pitchFamily="34" charset="0"/>
              </a:rPr>
              <a:t>$142,000, </a:t>
            </a:r>
            <a:r>
              <a:rPr lang="en-US" b="0" i="0" dirty="0">
                <a:solidFill>
                  <a:srgbClr val="000000"/>
                </a:solidFill>
                <a:effectLst/>
                <a:latin typeface="verdana" panose="020B0604030504040204" pitchFamily="34" charset="0"/>
              </a:rPr>
              <a:t>Benefits </a:t>
            </a:r>
            <a:r>
              <a:rPr lang="en-US" b="0" i="0" dirty="0">
                <a:solidFill>
                  <a:srgbClr val="000000"/>
                </a:solidFill>
                <a:effectLst/>
                <a:highlight>
                  <a:srgbClr val="FFFF00"/>
                </a:highlight>
                <a:latin typeface="verdana" panose="020B0604030504040204" pitchFamily="34" charset="0"/>
              </a:rPr>
              <a:t>$52,600</a:t>
            </a:r>
          </a:p>
          <a:p>
            <a:pPr algn="l"/>
            <a:r>
              <a:rPr lang="en-US" b="1" i="0" dirty="0">
                <a:solidFill>
                  <a:srgbClr val="000000"/>
                </a:solidFill>
                <a:effectLst/>
                <a:highlight>
                  <a:srgbClr val="FFFF00"/>
                </a:highlight>
                <a:latin typeface="verdana" panose="020B0604030504040204" pitchFamily="34" charset="0"/>
              </a:rPr>
              <a:t>TOTAL FOR INTERVENTION  - $1,345,649.00</a:t>
            </a:r>
          </a:p>
          <a:p>
            <a:pPr algn="l"/>
            <a:r>
              <a:rPr lang="en-US" b="0" i="0" dirty="0">
                <a:solidFill>
                  <a:srgbClr val="000000"/>
                </a:solidFill>
                <a:effectLst/>
                <a:latin typeface="verdana" panose="020B0604030504040204" pitchFamily="34" charset="0"/>
              </a:rPr>
              <a:t>Personnel contracts will begin October 2021 (when possible) and all personnel contracts will expire September 30,  2024. </a:t>
            </a:r>
          </a:p>
          <a:p>
            <a:endParaRPr lang="en-US" dirty="0"/>
          </a:p>
        </p:txBody>
      </p:sp>
    </p:spTree>
    <p:extLst>
      <p:ext uri="{BB962C8B-B14F-4D97-AF65-F5344CB8AC3E}">
        <p14:creationId xmlns:p14="http://schemas.microsoft.com/office/powerpoint/2010/main" val="2104854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4EEE1-2B25-35A5-E54C-1128D00DD115}"/>
              </a:ext>
            </a:extLst>
          </p:cNvPr>
          <p:cNvSpPr>
            <a:spLocks noGrp="1"/>
          </p:cNvSpPr>
          <p:nvPr>
            <p:ph type="title"/>
          </p:nvPr>
        </p:nvSpPr>
        <p:spPr/>
        <p:txBody>
          <a:bodyPr/>
          <a:lstStyle/>
          <a:p>
            <a:r>
              <a:rPr lang="en-US" dirty="0"/>
              <a:t>Additional Staff (</a:t>
            </a:r>
            <a:r>
              <a:rPr lang="en-US" dirty="0" err="1"/>
              <a:t>cont</a:t>
            </a:r>
            <a:r>
              <a:rPr lang="en-US" dirty="0"/>
              <a:t>)</a:t>
            </a:r>
          </a:p>
        </p:txBody>
      </p:sp>
      <p:sp>
        <p:nvSpPr>
          <p:cNvPr id="3" name="Content Placeholder 2">
            <a:extLst>
              <a:ext uri="{FF2B5EF4-FFF2-40B4-BE49-F238E27FC236}">
                <a16:creationId xmlns:a16="http://schemas.microsoft.com/office/drawing/2014/main" xmlns="" id="{55A25041-A874-7A93-255F-5349CFB41B98}"/>
              </a:ext>
            </a:extLst>
          </p:cNvPr>
          <p:cNvSpPr>
            <a:spLocks noGrp="1"/>
          </p:cNvSpPr>
          <p:nvPr>
            <p:ph idx="1"/>
          </p:nvPr>
        </p:nvSpPr>
        <p:spPr/>
        <p:txBody>
          <a:bodyPr>
            <a:normAutofit fontScale="55000" lnSpcReduction="20000"/>
          </a:bodyPr>
          <a:lstStyle/>
          <a:p>
            <a:pPr algn="l"/>
            <a:r>
              <a:rPr lang="en-US" b="0" i="0" dirty="0">
                <a:solidFill>
                  <a:srgbClr val="000000"/>
                </a:solidFill>
                <a:effectLst/>
                <a:latin typeface="verdana" panose="020B0604030504040204" pitchFamily="34" charset="0"/>
              </a:rPr>
              <a:t>ESSER funds will be used to employee two janitors for the 2023 and 2024 fiscal years and certified teachers for the 2021-2022, 2022-2023, 2023-2024 school years to assist with closing the achievement gap of students within the district and provide enrichment opportunities for students.  Staff will also be added at WAES, this school was renovated in order to place Pre-K and several high school classes in the building to make more space at WVES and FPHS that will reduce the overcrowding in each school and decrease the chances of COVID and disease spread on these two campuses that were overcrowded.</a:t>
            </a:r>
          </a:p>
          <a:p>
            <a:pPr algn="l"/>
            <a:r>
              <a:rPr lang="en-US" b="0" i="0" dirty="0">
                <a:solidFill>
                  <a:srgbClr val="000000"/>
                </a:solidFill>
                <a:effectLst/>
                <a:latin typeface="verdana" panose="020B0604030504040204" pitchFamily="34" charset="0"/>
              </a:rPr>
              <a:t>The following list identifies the number of personnel at each school.  </a:t>
            </a:r>
          </a:p>
          <a:p>
            <a:pPr algn="l"/>
            <a:r>
              <a:rPr lang="en-US" b="1" i="0" dirty="0">
                <a:solidFill>
                  <a:srgbClr val="000000"/>
                </a:solidFill>
                <a:effectLst/>
                <a:highlight>
                  <a:srgbClr val="FFFF00"/>
                </a:highlight>
                <a:latin typeface="verdana" panose="020B0604030504040204" pitchFamily="34" charset="0"/>
              </a:rPr>
              <a:t>WVES: .5 FTE: One Virtual Teacher (1 year only) FY 22</a:t>
            </a:r>
          </a:p>
          <a:p>
            <a:pPr algn="l"/>
            <a:r>
              <a:rPr lang="en-US" b="1" i="0" dirty="0">
                <a:solidFill>
                  <a:srgbClr val="000000"/>
                </a:solidFill>
                <a:effectLst/>
                <a:highlight>
                  <a:srgbClr val="FFFF00"/>
                </a:highlight>
                <a:latin typeface="verdana" panose="020B0604030504040204" pitchFamily="34" charset="0"/>
              </a:rPr>
              <a:t>LRIS:  .5 FTE One Virtual Teacher </a:t>
            </a:r>
            <a:r>
              <a:rPr lang="en-US" b="0" i="0" dirty="0">
                <a:solidFill>
                  <a:srgbClr val="000000"/>
                </a:solidFill>
                <a:effectLst/>
                <a:latin typeface="verdana" panose="020B0604030504040204" pitchFamily="34" charset="0"/>
              </a:rPr>
              <a:t>(1 year only),  FY 22, 1.0 FTE </a:t>
            </a:r>
            <a:r>
              <a:rPr lang="en-US" b="1" i="0" dirty="0">
                <a:solidFill>
                  <a:srgbClr val="000000"/>
                </a:solidFill>
                <a:effectLst/>
                <a:highlight>
                  <a:srgbClr val="FFFF00"/>
                </a:highlight>
                <a:latin typeface="verdana" panose="020B0604030504040204" pitchFamily="34" charset="0"/>
              </a:rPr>
              <a:t>One Reading intervention teacher </a:t>
            </a:r>
            <a:r>
              <a:rPr lang="en-US" b="0" i="0" dirty="0">
                <a:solidFill>
                  <a:srgbClr val="000000"/>
                </a:solidFill>
                <a:effectLst/>
                <a:latin typeface="verdana" panose="020B0604030504040204" pitchFamily="34" charset="0"/>
              </a:rPr>
              <a:t>for 2021-2022 school year, and </a:t>
            </a:r>
            <a:r>
              <a:rPr lang="en-US" b="1" i="0" dirty="0">
                <a:solidFill>
                  <a:srgbClr val="000000"/>
                </a:solidFill>
                <a:effectLst/>
                <a:highlight>
                  <a:srgbClr val="FFFF00"/>
                </a:highlight>
                <a:latin typeface="verdana" panose="020B0604030504040204" pitchFamily="34" charset="0"/>
              </a:rPr>
              <a:t>1.0 FTE: One Janitor (FY 2023 and 2024</a:t>
            </a:r>
            <a:r>
              <a:rPr lang="en-US" b="0" i="0" dirty="0">
                <a:solidFill>
                  <a:srgbClr val="000000"/>
                </a:solidFill>
                <a:effectLst/>
                <a:latin typeface="verdana" panose="020B0604030504040204" pitchFamily="34" charset="0"/>
              </a:rPr>
              <a:t>) </a:t>
            </a:r>
          </a:p>
          <a:p>
            <a:pPr algn="l"/>
            <a:r>
              <a:rPr lang="en-US" b="1" i="0" dirty="0">
                <a:solidFill>
                  <a:srgbClr val="000000"/>
                </a:solidFill>
                <a:effectLst/>
                <a:highlight>
                  <a:srgbClr val="FFFF00"/>
                </a:highlight>
                <a:latin typeface="verdana" panose="020B0604030504040204" pitchFamily="34" charset="0"/>
              </a:rPr>
              <a:t>FPMS:</a:t>
            </a:r>
            <a:r>
              <a:rPr lang="en-US" b="0" i="0" dirty="0">
                <a:solidFill>
                  <a:srgbClr val="000000"/>
                </a:solidFill>
                <a:effectLst/>
                <a:latin typeface="verdana" panose="020B0604030504040204" pitchFamily="34" charset="0"/>
              </a:rPr>
              <a:t>   </a:t>
            </a:r>
            <a:r>
              <a:rPr lang="en-US" b="1" i="0" dirty="0">
                <a:solidFill>
                  <a:srgbClr val="000000"/>
                </a:solidFill>
                <a:effectLst/>
                <a:highlight>
                  <a:srgbClr val="FFFF00"/>
                </a:highlight>
                <a:latin typeface="verdana" panose="020B0604030504040204" pitchFamily="34" charset="0"/>
              </a:rPr>
              <a:t>One  Agri-Science Teacher </a:t>
            </a:r>
            <a:r>
              <a:rPr lang="en-US" b="0" i="0" dirty="0">
                <a:solidFill>
                  <a:srgbClr val="000000"/>
                </a:solidFill>
                <a:effectLst/>
                <a:latin typeface="verdana" panose="020B0604030504040204" pitchFamily="34" charset="0"/>
              </a:rPr>
              <a:t>(2 1/2 years- Jan 2022- September 2024)  1.0 FTE </a:t>
            </a:r>
            <a:r>
              <a:rPr lang="en-US" b="1" i="0" dirty="0">
                <a:solidFill>
                  <a:srgbClr val="000000"/>
                </a:solidFill>
                <a:effectLst/>
                <a:highlight>
                  <a:srgbClr val="FFFF00"/>
                </a:highlight>
                <a:latin typeface="verdana" panose="020B0604030504040204" pitchFamily="34" charset="0"/>
              </a:rPr>
              <a:t>One Drama/Chorus Teacher </a:t>
            </a:r>
            <a:r>
              <a:rPr lang="en-US" b="0" i="0" dirty="0">
                <a:solidFill>
                  <a:srgbClr val="000000"/>
                </a:solidFill>
                <a:effectLst/>
                <a:latin typeface="verdana" panose="020B0604030504040204" pitchFamily="34" charset="0"/>
              </a:rPr>
              <a:t>(3 years- October 2022-September 2024)</a:t>
            </a:r>
          </a:p>
          <a:p>
            <a:pPr algn="l"/>
            <a:r>
              <a:rPr lang="en-US" b="1" i="0" dirty="0">
                <a:solidFill>
                  <a:srgbClr val="000000"/>
                </a:solidFill>
                <a:effectLst/>
                <a:highlight>
                  <a:srgbClr val="FFFF00"/>
                </a:highlight>
                <a:latin typeface="verdana" panose="020B0604030504040204" pitchFamily="34" charset="0"/>
              </a:rPr>
              <a:t>WAES (Multi Purpose building): </a:t>
            </a:r>
            <a:r>
              <a:rPr lang="en-US" b="0" i="0" dirty="0">
                <a:solidFill>
                  <a:srgbClr val="000000"/>
                </a:solidFill>
                <a:effectLst/>
                <a:latin typeface="verdana" panose="020B0604030504040204" pitchFamily="34" charset="0"/>
              </a:rPr>
              <a:t>1.0 FTE : </a:t>
            </a:r>
            <a:r>
              <a:rPr lang="en-US" b="1" i="0" dirty="0">
                <a:solidFill>
                  <a:srgbClr val="000000"/>
                </a:solidFill>
                <a:effectLst/>
                <a:highlight>
                  <a:srgbClr val="FFFF00"/>
                </a:highlight>
                <a:latin typeface="verdana" panose="020B0604030504040204" pitchFamily="34" charset="0"/>
              </a:rPr>
              <a:t>One Janitor </a:t>
            </a:r>
            <a:r>
              <a:rPr lang="en-US" b="0" i="0" dirty="0">
                <a:solidFill>
                  <a:srgbClr val="000000"/>
                </a:solidFill>
                <a:effectLst/>
                <a:latin typeface="verdana" panose="020B0604030504040204" pitchFamily="34" charset="0"/>
              </a:rPr>
              <a:t>(FY 2023 and 2024) , 1 FTE: </a:t>
            </a:r>
            <a:r>
              <a:rPr lang="en-US" b="1" i="0" dirty="0">
                <a:solidFill>
                  <a:srgbClr val="000000"/>
                </a:solidFill>
                <a:effectLst/>
                <a:highlight>
                  <a:srgbClr val="FFFF00"/>
                </a:highlight>
                <a:latin typeface="verdana" panose="020B0604030504040204" pitchFamily="34" charset="0"/>
              </a:rPr>
              <a:t>One  lunchroom worker </a:t>
            </a:r>
            <a:r>
              <a:rPr lang="en-US" b="0" i="0" dirty="0">
                <a:solidFill>
                  <a:srgbClr val="000000"/>
                </a:solidFill>
                <a:effectLst/>
                <a:latin typeface="verdana" panose="020B0604030504040204" pitchFamily="34" charset="0"/>
              </a:rPr>
              <a:t>(2 1/2 years- August 2022-September 2024), .</a:t>
            </a:r>
            <a:r>
              <a:rPr lang="en-US" b="1" i="0" dirty="0">
                <a:solidFill>
                  <a:srgbClr val="000000"/>
                </a:solidFill>
                <a:effectLst/>
                <a:highlight>
                  <a:srgbClr val="FFFF00"/>
                </a:highlight>
                <a:latin typeface="verdana" panose="020B0604030504040204" pitchFamily="34" charset="0"/>
              </a:rPr>
              <a:t>5 FTE: One lunchroom worker</a:t>
            </a:r>
            <a:r>
              <a:rPr lang="en-US" b="0" i="0" dirty="0">
                <a:solidFill>
                  <a:srgbClr val="000000"/>
                </a:solidFill>
                <a:effectLst/>
                <a:latin typeface="verdana" panose="020B0604030504040204" pitchFamily="34" charset="0"/>
              </a:rPr>
              <a:t>(2 1/2 years, August 2022-September 2024)  Salaries </a:t>
            </a:r>
            <a:r>
              <a:rPr lang="en-US" b="1" i="0" dirty="0">
                <a:solidFill>
                  <a:srgbClr val="000000"/>
                </a:solidFill>
                <a:effectLst/>
                <a:highlight>
                  <a:srgbClr val="FFFF00"/>
                </a:highlight>
                <a:latin typeface="verdana" panose="020B0604030504040204" pitchFamily="34" charset="0"/>
              </a:rPr>
              <a:t>$326,767</a:t>
            </a:r>
            <a:r>
              <a:rPr lang="en-US" b="0" i="0" dirty="0">
                <a:solidFill>
                  <a:srgbClr val="000000"/>
                </a:solidFill>
                <a:effectLst/>
                <a:latin typeface="verdana" panose="020B0604030504040204" pitchFamily="34" charset="0"/>
              </a:rPr>
              <a:t>,) Benefits </a:t>
            </a:r>
            <a:r>
              <a:rPr lang="en-US" b="1" i="0" dirty="0">
                <a:solidFill>
                  <a:srgbClr val="000000"/>
                </a:solidFill>
                <a:effectLst/>
                <a:highlight>
                  <a:srgbClr val="FFFF00"/>
                </a:highlight>
                <a:latin typeface="verdana" panose="020B0604030504040204" pitchFamily="34" charset="0"/>
              </a:rPr>
              <a:t>$128,744</a:t>
            </a:r>
            <a:r>
              <a:rPr lang="en-US" b="0" i="0" dirty="0">
                <a:solidFill>
                  <a:srgbClr val="000000"/>
                </a:solidFill>
                <a:effectLst/>
                <a:latin typeface="verdana" panose="020B0604030504040204" pitchFamily="34" charset="0"/>
              </a:rPr>
              <a:t>;  Salaries $</a:t>
            </a:r>
            <a:r>
              <a:rPr lang="en-US" b="1" i="0" dirty="0">
                <a:solidFill>
                  <a:srgbClr val="000000"/>
                </a:solidFill>
                <a:effectLst/>
                <a:highlight>
                  <a:srgbClr val="FFFF00"/>
                </a:highlight>
                <a:latin typeface="verdana" panose="020B0604030504040204" pitchFamily="34" charset="0"/>
              </a:rPr>
              <a:t>52,733, (200-299) Benefits $19,556;  3400 (010-199) Salaries $112,000, (200-299) Benefits $36,000;  4210 (010-199) Salaries $62,200, (200-299) Benefits $42,138</a:t>
            </a:r>
          </a:p>
          <a:p>
            <a:pPr algn="l"/>
            <a:r>
              <a:rPr lang="en-US" b="0" i="0" dirty="0">
                <a:solidFill>
                  <a:srgbClr val="000000"/>
                </a:solidFill>
                <a:effectLst/>
                <a:latin typeface="verdana" panose="020B0604030504040204" pitchFamily="34" charset="0"/>
              </a:rPr>
              <a:t> </a:t>
            </a:r>
          </a:p>
          <a:p>
            <a:pPr algn="l"/>
            <a:r>
              <a:rPr lang="en-US" b="0" i="0" dirty="0">
                <a:solidFill>
                  <a:srgbClr val="000000"/>
                </a:solidFill>
                <a:effectLst/>
                <a:latin typeface="verdana" panose="020B0604030504040204" pitchFamily="34" charset="0"/>
              </a:rPr>
              <a:t>TOTAL FOR CATEGORY - $780,138.00</a:t>
            </a:r>
          </a:p>
          <a:p>
            <a:r>
              <a:rPr lang="en-US" b="0" i="0" dirty="0">
                <a:solidFill>
                  <a:srgbClr val="000000"/>
                </a:solidFill>
                <a:effectLst/>
                <a:latin typeface="verdana" panose="020B0604030504040204" pitchFamily="34" charset="0"/>
              </a:rPr>
              <a:t>All personnel contracts will expire September 30, 2024.  </a:t>
            </a:r>
            <a:endParaRPr lang="en-US" dirty="0"/>
          </a:p>
        </p:txBody>
      </p:sp>
    </p:spTree>
    <p:extLst>
      <p:ext uri="{BB962C8B-B14F-4D97-AF65-F5344CB8AC3E}">
        <p14:creationId xmlns:p14="http://schemas.microsoft.com/office/powerpoint/2010/main" val="1840019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888499-3000-03AA-81B3-9EAD1BA89F12}"/>
              </a:ext>
            </a:extLst>
          </p:cNvPr>
          <p:cNvSpPr>
            <a:spLocks noGrp="1"/>
          </p:cNvSpPr>
          <p:nvPr>
            <p:ph type="title"/>
          </p:nvPr>
        </p:nvSpPr>
        <p:spPr/>
        <p:txBody>
          <a:bodyPr/>
          <a:lstStyle/>
          <a:p>
            <a:r>
              <a:rPr lang="en-US" dirty="0"/>
              <a:t>Technology</a:t>
            </a:r>
          </a:p>
        </p:txBody>
      </p:sp>
      <p:sp>
        <p:nvSpPr>
          <p:cNvPr id="3" name="Content Placeholder 2">
            <a:extLst>
              <a:ext uri="{FF2B5EF4-FFF2-40B4-BE49-F238E27FC236}">
                <a16:creationId xmlns:a16="http://schemas.microsoft.com/office/drawing/2014/main" xmlns="" id="{150DE59D-2F9E-0FF3-1D2A-54870D03D295}"/>
              </a:ext>
            </a:extLst>
          </p:cNvPr>
          <p:cNvSpPr>
            <a:spLocks noGrp="1"/>
          </p:cNvSpPr>
          <p:nvPr>
            <p:ph idx="1"/>
          </p:nvPr>
        </p:nvSpPr>
        <p:spPr/>
        <p:txBody>
          <a:bodyPr>
            <a:normAutofit lnSpcReduction="10000"/>
          </a:bodyPr>
          <a:lstStyle/>
          <a:p>
            <a:pPr algn="l"/>
            <a:r>
              <a:rPr lang="en-US" b="0" i="0" dirty="0">
                <a:solidFill>
                  <a:srgbClr val="000000"/>
                </a:solidFill>
                <a:effectLst/>
                <a:latin typeface="verdana" panose="020B0604030504040204" pitchFamily="34" charset="0"/>
              </a:rPr>
              <a:t>ARP ESSER funds will be used to purchase </a:t>
            </a:r>
            <a:r>
              <a:rPr lang="en-US" b="1" i="0" dirty="0">
                <a:solidFill>
                  <a:srgbClr val="000000"/>
                </a:solidFill>
                <a:effectLst/>
                <a:highlight>
                  <a:srgbClr val="FFFF00"/>
                </a:highlight>
                <a:latin typeface="verdana" panose="020B0604030504040204" pitchFamily="34" charset="0"/>
              </a:rPr>
              <a:t>Apple MacBook Pros for students and printers in the classrooms</a:t>
            </a:r>
            <a:r>
              <a:rPr lang="en-US" b="0" i="0" dirty="0">
                <a:solidFill>
                  <a:srgbClr val="000000"/>
                </a:solidFill>
                <a:effectLst/>
                <a:latin typeface="verdana" panose="020B0604030504040204" pitchFamily="34" charset="0"/>
              </a:rPr>
              <a:t> to increase technology usage, allow for additional virtual student/teacher engagement and improve student achievement during FY 22).  We will also use these funds to purchase a </a:t>
            </a:r>
            <a:r>
              <a:rPr lang="en-US" b="1" i="0" dirty="0">
                <a:solidFill>
                  <a:srgbClr val="000000"/>
                </a:solidFill>
                <a:effectLst/>
                <a:highlight>
                  <a:srgbClr val="FFFF00"/>
                </a:highlight>
                <a:latin typeface="verdana" panose="020B0604030504040204" pitchFamily="34" charset="0"/>
              </a:rPr>
              <a:t>Computer Lab at FPMS </a:t>
            </a:r>
            <a:r>
              <a:rPr lang="en-US" b="0" i="0" dirty="0">
                <a:solidFill>
                  <a:srgbClr val="000000"/>
                </a:solidFill>
                <a:effectLst/>
                <a:latin typeface="verdana" panose="020B0604030504040204" pitchFamily="34" charset="0"/>
              </a:rPr>
              <a:t>in FY 22, Super Computer internet access in FY 23, and new switches and access points in FY 22.  </a:t>
            </a:r>
            <a:r>
              <a:rPr lang="en-US" b="1" i="0" dirty="0">
                <a:solidFill>
                  <a:srgbClr val="000000"/>
                </a:solidFill>
                <a:effectLst/>
                <a:highlight>
                  <a:srgbClr val="FFFF00"/>
                </a:highlight>
                <a:latin typeface="verdana" panose="020B0604030504040204" pitchFamily="34" charset="0"/>
              </a:rPr>
              <a:t>Software license $25,000 | Technology Hardware $117,950</a:t>
            </a:r>
          </a:p>
          <a:p>
            <a:pPr algn="l"/>
            <a:r>
              <a:rPr lang="en-US" b="0" i="0" dirty="0">
                <a:solidFill>
                  <a:srgbClr val="000000"/>
                </a:solidFill>
                <a:effectLst/>
                <a:latin typeface="verdana" panose="020B0604030504040204" pitchFamily="34" charset="0"/>
              </a:rPr>
              <a:t>TOTAL FOR CATEGORY  </a:t>
            </a:r>
            <a:r>
              <a:rPr lang="en-US" b="1" i="0" dirty="0">
                <a:solidFill>
                  <a:srgbClr val="000000"/>
                </a:solidFill>
                <a:effectLst/>
                <a:highlight>
                  <a:srgbClr val="FFFF00"/>
                </a:highlight>
                <a:latin typeface="verdana" panose="020B0604030504040204" pitchFamily="34" charset="0"/>
              </a:rPr>
              <a:t>- $142,950.00</a:t>
            </a:r>
          </a:p>
          <a:p>
            <a:endParaRPr lang="en-US" dirty="0"/>
          </a:p>
        </p:txBody>
      </p:sp>
    </p:spTree>
    <p:extLst>
      <p:ext uri="{BB962C8B-B14F-4D97-AF65-F5344CB8AC3E}">
        <p14:creationId xmlns:p14="http://schemas.microsoft.com/office/powerpoint/2010/main" val="2623576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AD51097-DD8F-1D36-7535-55C051C6DD5B}"/>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Facility Improvements</a:t>
            </a:r>
          </a:p>
        </p:txBody>
      </p:sp>
      <p:graphicFrame>
        <p:nvGraphicFramePr>
          <p:cNvPr id="4" name="Content Placeholder 3">
            <a:extLst>
              <a:ext uri="{FF2B5EF4-FFF2-40B4-BE49-F238E27FC236}">
                <a16:creationId xmlns:a16="http://schemas.microsoft.com/office/drawing/2014/main" xmlns="" id="{BA91369E-ED0C-4F49-9901-7439EF1F14BB}"/>
              </a:ext>
            </a:extLst>
          </p:cNvPr>
          <p:cNvGraphicFramePr>
            <a:graphicFrameLocks noGrp="1"/>
          </p:cNvGraphicFramePr>
          <p:nvPr>
            <p:ph idx="1"/>
            <p:extLst>
              <p:ext uri="{D42A27DB-BD31-4B8C-83A1-F6EECF244321}">
                <p14:modId xmlns:p14="http://schemas.microsoft.com/office/powerpoint/2010/main" val="636850781"/>
              </p:ext>
            </p:extLst>
          </p:nvPr>
        </p:nvGraphicFramePr>
        <p:xfrm>
          <a:off x="644056" y="2125676"/>
          <a:ext cx="10927829" cy="4166612"/>
        </p:xfrm>
        <a:graphic>
          <a:graphicData uri="http://schemas.openxmlformats.org/drawingml/2006/table">
            <a:tbl>
              <a:tblPr/>
              <a:tblGrid>
                <a:gridCol w="10927829">
                  <a:extLst>
                    <a:ext uri="{9D8B030D-6E8A-4147-A177-3AD203B41FA5}">
                      <a16:colId xmlns:a16="http://schemas.microsoft.com/office/drawing/2014/main" xmlns="" val="2190056977"/>
                    </a:ext>
                  </a:extLst>
                </a:gridCol>
              </a:tblGrid>
              <a:tr h="4166612">
                <a:tc>
                  <a:txBody>
                    <a:bodyPr/>
                    <a:lstStyle/>
                    <a:p>
                      <a:r>
                        <a:rPr lang="en-US" sz="1100" dirty="0">
                          <a:effectLst/>
                        </a:rPr>
                        <a:t>ARP ESSERS funds will be used for Facility Improvements at FPCS.</a:t>
                      </a:r>
                    </a:p>
                    <a:p>
                      <a:r>
                        <a:rPr lang="en-US" sz="1100" b="1" dirty="0">
                          <a:effectLst/>
                          <a:highlight>
                            <a:srgbClr val="FFFF00"/>
                          </a:highlight>
                        </a:rPr>
                        <a:t>HVAC Units will be replaced at each facility</a:t>
                      </a:r>
                      <a:r>
                        <a:rPr lang="en-US" sz="1100" dirty="0">
                          <a:effectLst/>
                        </a:rPr>
                        <a:t>:</a:t>
                      </a:r>
                    </a:p>
                    <a:p>
                      <a:r>
                        <a:rPr lang="en-US" sz="1100" dirty="0">
                          <a:effectLst/>
                        </a:rPr>
                        <a:t>WVES:  60 3 ton units,2 4 ton gas packs, 2 7.5 heat pumps, 4 10 ton split units 1 15 ton split, 1 30 ton split, 1 20 ton gas pack, HVAC unit on lunchroom roof | Capital Outlay 7000-7999 500-599- $776,000</a:t>
                      </a:r>
                    </a:p>
                    <a:p>
                      <a:r>
                        <a:rPr lang="en-US" sz="1100" dirty="0">
                          <a:effectLst/>
                        </a:rPr>
                        <a:t>Fort Payne Middle School: 7 3 ton split units, 1 3 ton bard gas, 1 10 ton gas pack| Capital Outlay 7000-7999 500-599- $100,000</a:t>
                      </a:r>
                    </a:p>
                    <a:p>
                      <a:r>
                        <a:rPr lang="en-US" sz="1100" dirty="0">
                          <a:effectLst/>
                        </a:rPr>
                        <a:t>Fort Payne High School:  14 3 ton bard gas, 10 5 ton split heat pumps, 2 7.5ton split gas furnace  |Capital Outlay 7000-7999 500-599- $335,000</a:t>
                      </a:r>
                    </a:p>
                    <a:p>
                      <a:r>
                        <a:rPr lang="en-US" sz="1100" dirty="0">
                          <a:effectLst/>
                        </a:rPr>
                        <a:t>Central Office: 1 3ton split gas furnace |Capital Outlay 7000-7999 500-599- $12,000</a:t>
                      </a:r>
                    </a:p>
                    <a:p>
                      <a:r>
                        <a:rPr lang="en-US" sz="1100" dirty="0">
                          <a:effectLst/>
                        </a:rPr>
                        <a:t>Transportation:  1 5 ton split gas furnace, 1 10 ton gas pack |Capital Outlay 7000-7999 500-599- $50,000</a:t>
                      </a:r>
                    </a:p>
                    <a:p>
                      <a:r>
                        <a:rPr lang="en-US" sz="1100" dirty="0">
                          <a:effectLst/>
                        </a:rPr>
                        <a:t>Williams Avenue: 3 3ton bard gas, 6 3 ton gas packs, 12 5 ton gas packs, Roof HVAC unit |Capital Outlay 7000-7999 500-599- $265,000</a:t>
                      </a:r>
                    </a:p>
                    <a:p>
                      <a:r>
                        <a:rPr lang="en-US" sz="1100" dirty="0">
                          <a:effectLst/>
                        </a:rPr>
                        <a:t>Greenhouse: 1 230,000 BTU hanging gas heater |Capital Outlay 7000-7999 500-599- $5,500</a:t>
                      </a:r>
                    </a:p>
                    <a:p>
                      <a:r>
                        <a:rPr lang="en-US" sz="1100" dirty="0">
                          <a:effectLst/>
                        </a:rPr>
                        <a:t>Maintenance Shop: 1 7.5 ton heat pump split |Capital Outlay 7000-7999 500-599- $25,000</a:t>
                      </a:r>
                    </a:p>
                    <a:p>
                      <a:r>
                        <a:rPr lang="en-US" sz="1100" dirty="0">
                          <a:effectLst/>
                        </a:rPr>
                        <a:t>Baseball Practice Facility:  1 5 ton split gas furnace, 1 10 ton gas pack |Capital Outlay 7000-7999 500-599- $42,000</a:t>
                      </a:r>
                    </a:p>
                    <a:p>
                      <a:r>
                        <a:rPr lang="en-US" sz="1100" dirty="0">
                          <a:effectLst/>
                        </a:rPr>
                        <a:t>    </a:t>
                      </a:r>
                      <a:r>
                        <a:rPr lang="en-US" sz="1100" b="1" dirty="0">
                          <a:effectLst/>
                          <a:highlight>
                            <a:srgbClr val="FFFF00"/>
                          </a:highlight>
                        </a:rPr>
                        <a:t>TOTAL HVAC cost - $1,610,500.00</a:t>
                      </a:r>
                    </a:p>
                    <a:p>
                      <a:r>
                        <a:rPr lang="en-US" sz="1100" b="1" dirty="0">
                          <a:effectLst/>
                          <a:highlight>
                            <a:srgbClr val="FFFF00"/>
                          </a:highlight>
                        </a:rPr>
                        <a:t>Replace Roof on Buildings: </a:t>
                      </a:r>
                      <a:r>
                        <a:rPr lang="en-US" sz="1100" dirty="0">
                          <a:effectLst/>
                        </a:rPr>
                        <a:t>Roof at Central Office-$200,000, Roof at WVES lunchroom $160,000</a:t>
                      </a:r>
                    </a:p>
                    <a:p>
                      <a:r>
                        <a:rPr lang="en-US" sz="1100" b="1" dirty="0">
                          <a:effectLst/>
                          <a:highlight>
                            <a:srgbClr val="FFFF00"/>
                          </a:highlight>
                        </a:rPr>
                        <a:t>Renovate Williams Avenue School building</a:t>
                      </a:r>
                      <a:r>
                        <a:rPr lang="en-US" sz="1100" dirty="0">
                          <a:effectLst/>
                        </a:rPr>
                        <a:t>: this school renovation will allow for the placement of Pre-K and several high school classes in the building to make more space at WVES (K-2 school) and FPHS (9-12 grade) in order to reduce the overcrowding in each school and decrease the chances of COVID and disease spread on these two campuses that were overcrowded, Capital Outlay 7000-7999 500-599- $384,519; Window replacement at Williams Avenue ,Capital Outlay 7000-7999 500-599-  $120,460</a:t>
                      </a:r>
                    </a:p>
                    <a:p>
                      <a:r>
                        <a:rPr lang="en-US" sz="1100" b="1" dirty="0">
                          <a:effectLst/>
                          <a:highlight>
                            <a:srgbClr val="FFFF00"/>
                          </a:highlight>
                        </a:rPr>
                        <a:t>Replace current water fountains </a:t>
                      </a:r>
                      <a:r>
                        <a:rPr lang="en-US" sz="1100" dirty="0">
                          <a:effectLst/>
                        </a:rPr>
                        <a:t>with water bottle fillers at any school that has existing water fountain Capital Outlay 7000-7999 500-599- $50,000</a:t>
                      </a:r>
                    </a:p>
                    <a:p>
                      <a:r>
                        <a:rPr lang="en-US" sz="1100" b="1" dirty="0">
                          <a:effectLst/>
                          <a:highlight>
                            <a:srgbClr val="FFFF00"/>
                          </a:highlight>
                        </a:rPr>
                        <a:t>Furnish equipment and tools in Technical BEAT center </a:t>
                      </a:r>
                      <a:r>
                        <a:rPr lang="en-US" sz="1100" dirty="0">
                          <a:effectLst/>
                        </a:rPr>
                        <a:t>Capital Outlay 7000-7999 500-599- $300,000</a:t>
                      </a:r>
                    </a:p>
                    <a:p>
                      <a:r>
                        <a:rPr lang="en-US" sz="1100" b="1" dirty="0">
                          <a:effectLst/>
                          <a:highlight>
                            <a:srgbClr val="FFFF00"/>
                          </a:highlight>
                        </a:rPr>
                        <a:t>Agri-science equipment </a:t>
                      </a:r>
                      <a:r>
                        <a:rPr lang="en-US" sz="1100" dirty="0">
                          <a:effectLst/>
                        </a:rPr>
                        <a:t>for new </a:t>
                      </a:r>
                      <a:r>
                        <a:rPr lang="en-US" sz="1100" dirty="0" err="1">
                          <a:effectLst/>
                        </a:rPr>
                        <a:t>agri</a:t>
                      </a:r>
                      <a:r>
                        <a:rPr lang="en-US" sz="1100" dirty="0">
                          <a:effectLst/>
                        </a:rPr>
                        <a:t>-science department at FPMS Capital Outlay 7000-7999 500-599- $100,000</a:t>
                      </a:r>
                    </a:p>
                    <a:p>
                      <a:r>
                        <a:rPr lang="en-US" sz="1100" b="1" dirty="0">
                          <a:effectLst/>
                          <a:highlight>
                            <a:srgbClr val="FFFF00"/>
                          </a:highlight>
                        </a:rPr>
                        <a:t>Entry vestibules </a:t>
                      </a:r>
                      <a:r>
                        <a:rPr lang="en-US" sz="1100" dirty="0">
                          <a:effectLst/>
                        </a:rPr>
                        <a:t>for increased security and to help reduce student and employee contact with possible infection from outside sources at WVES and FPMS 7000-7999 500-599 - $55,000</a:t>
                      </a:r>
                    </a:p>
                    <a:p>
                      <a:r>
                        <a:rPr lang="en-US" sz="1100" b="1" dirty="0">
                          <a:effectLst/>
                          <a:highlight>
                            <a:srgbClr val="FFFF00"/>
                          </a:highlight>
                        </a:rPr>
                        <a:t>TOTAL other facility cost - $1,369,979.00</a:t>
                      </a:r>
                    </a:p>
                    <a:p>
                      <a:r>
                        <a:rPr lang="en-US" sz="1100" dirty="0">
                          <a:effectLst/>
                        </a:rPr>
                        <a:t> </a:t>
                      </a:r>
                    </a:p>
                    <a:p>
                      <a:r>
                        <a:rPr lang="en-US" sz="1100" b="1" dirty="0">
                          <a:effectLst/>
                          <a:highlight>
                            <a:srgbClr val="FFFF00"/>
                          </a:highlight>
                        </a:rPr>
                        <a:t>TOTAL Capital Outlay $2,980,479.00</a:t>
                      </a:r>
                    </a:p>
                  </a:txBody>
                  <a:tcPr marL="0" marR="0" marT="0" marB="0" anchor="ctr">
                    <a:lnL>
                      <a:noFill/>
                    </a:lnL>
                    <a:lnR>
                      <a:noFill/>
                    </a:lnR>
                    <a:lnT>
                      <a:noFill/>
                    </a:lnT>
                    <a:lnB>
                      <a:noFill/>
                    </a:lnB>
                    <a:solidFill>
                      <a:srgbClr val="F8FBF1"/>
                    </a:solidFill>
                  </a:tcPr>
                </a:tc>
                <a:extLst>
                  <a:ext uri="{0D108BD9-81ED-4DB2-BD59-A6C34878D82A}">
                    <a16:rowId xmlns:a16="http://schemas.microsoft.com/office/drawing/2014/main" xmlns="" val="2099537254"/>
                  </a:ext>
                </a:extLst>
              </a:tr>
            </a:tbl>
          </a:graphicData>
        </a:graphic>
      </p:graphicFrame>
    </p:spTree>
    <p:extLst>
      <p:ext uri="{BB962C8B-B14F-4D97-AF65-F5344CB8AC3E}">
        <p14:creationId xmlns:p14="http://schemas.microsoft.com/office/powerpoint/2010/main" val="2504913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5BF1F0-A3A6-48DC-F61F-0F33B243545E}"/>
              </a:ext>
            </a:extLst>
          </p:cNvPr>
          <p:cNvSpPr>
            <a:spLocks noGrp="1"/>
          </p:cNvSpPr>
          <p:nvPr>
            <p:ph type="title"/>
          </p:nvPr>
        </p:nvSpPr>
        <p:spPr/>
        <p:txBody>
          <a:bodyPr/>
          <a:lstStyle/>
          <a:p>
            <a:r>
              <a:rPr lang="en-US" dirty="0"/>
              <a:t>Materials and Supplies</a:t>
            </a:r>
          </a:p>
        </p:txBody>
      </p:sp>
      <p:sp>
        <p:nvSpPr>
          <p:cNvPr id="3" name="Content Placeholder 2">
            <a:extLst>
              <a:ext uri="{FF2B5EF4-FFF2-40B4-BE49-F238E27FC236}">
                <a16:creationId xmlns:a16="http://schemas.microsoft.com/office/drawing/2014/main" xmlns="" id="{8E79361E-B44E-735E-7595-82B974EFC077}"/>
              </a:ext>
            </a:extLst>
          </p:cNvPr>
          <p:cNvSpPr>
            <a:spLocks noGrp="1"/>
          </p:cNvSpPr>
          <p:nvPr>
            <p:ph idx="1"/>
          </p:nvPr>
        </p:nvSpPr>
        <p:spPr/>
        <p:txBody>
          <a:bodyPr>
            <a:normAutofit fontScale="92500" lnSpcReduction="10000"/>
          </a:bodyPr>
          <a:lstStyle/>
          <a:p>
            <a:pPr marL="0" indent="0" algn="l">
              <a:buNone/>
            </a:pPr>
            <a:r>
              <a:rPr lang="en-US" b="0" i="0" dirty="0">
                <a:solidFill>
                  <a:srgbClr val="000000"/>
                </a:solidFill>
                <a:effectLst/>
                <a:latin typeface="verdana" panose="020B0604030504040204" pitchFamily="34" charset="0"/>
              </a:rPr>
              <a:t>ARP ESSER Funds will be used to purchase materials and supplies for students to use in the classroom to increase student achievement and </a:t>
            </a:r>
            <a:r>
              <a:rPr lang="en-US" b="1" i="0" dirty="0">
                <a:solidFill>
                  <a:srgbClr val="000000"/>
                </a:solidFill>
                <a:effectLst/>
                <a:highlight>
                  <a:srgbClr val="FFFF00"/>
                </a:highlight>
                <a:latin typeface="verdana" panose="020B0604030504040204" pitchFamily="34" charset="0"/>
              </a:rPr>
              <a:t>furnish drama room </a:t>
            </a:r>
            <a:r>
              <a:rPr lang="en-US" b="0" i="0" dirty="0">
                <a:solidFill>
                  <a:srgbClr val="000000"/>
                </a:solidFill>
                <a:effectLst/>
                <a:latin typeface="verdana" panose="020B0604030504040204" pitchFamily="34" charset="0"/>
              </a:rPr>
              <a:t>with equipment to provide students with exposure to fine arts classes such as theatre. All materials and supplies will be purchased by July 2023. Students will be moving from FPHS to WAES Multipurpose center ( a larger facility) in order to allow students to social distance during their drama classes, and allow them to use it for extracurricular practices of drama and plays while allowing them to social distance from each other.  We will also use these funds to </a:t>
            </a:r>
            <a:r>
              <a:rPr lang="en-US" b="1" i="0" dirty="0">
                <a:solidFill>
                  <a:srgbClr val="000000"/>
                </a:solidFill>
                <a:effectLst/>
                <a:highlight>
                  <a:srgbClr val="FFFF00"/>
                </a:highlight>
                <a:latin typeface="verdana" panose="020B0604030504040204" pitchFamily="34" charset="0"/>
              </a:rPr>
              <a:t>purchase supplies </a:t>
            </a:r>
            <a:r>
              <a:rPr lang="en-US" b="0" i="0" dirty="0">
                <a:solidFill>
                  <a:srgbClr val="000000"/>
                </a:solidFill>
                <a:effectLst/>
                <a:latin typeface="verdana" panose="020B0604030504040204" pitchFamily="34" charset="0"/>
              </a:rPr>
              <a:t>for our new </a:t>
            </a:r>
            <a:r>
              <a:rPr lang="en-US" b="1" i="0" dirty="0">
                <a:solidFill>
                  <a:srgbClr val="000000"/>
                </a:solidFill>
                <a:effectLst/>
                <a:highlight>
                  <a:srgbClr val="FFFF00"/>
                </a:highlight>
                <a:latin typeface="verdana" panose="020B0604030504040204" pitchFamily="34" charset="0"/>
              </a:rPr>
              <a:t>STEM classes</a:t>
            </a:r>
            <a:r>
              <a:rPr lang="en-US" b="0" i="0" dirty="0">
                <a:solidFill>
                  <a:srgbClr val="000000"/>
                </a:solidFill>
                <a:effectLst/>
                <a:latin typeface="verdana" panose="020B0604030504040204" pitchFamily="34" charset="0"/>
              </a:rPr>
              <a:t>.   </a:t>
            </a:r>
          </a:p>
          <a:p>
            <a:pPr marL="0" indent="0" algn="l">
              <a:buNone/>
            </a:pPr>
            <a:r>
              <a:rPr lang="en-US" b="0" i="0" dirty="0">
                <a:solidFill>
                  <a:srgbClr val="000000"/>
                </a:solidFill>
                <a:effectLst/>
                <a:latin typeface="verdana" panose="020B0604030504040204" pitchFamily="34" charset="0"/>
              </a:rPr>
              <a:t>$</a:t>
            </a:r>
            <a:r>
              <a:rPr lang="en-US" b="0" i="0" dirty="0">
                <a:solidFill>
                  <a:srgbClr val="000000"/>
                </a:solidFill>
                <a:effectLst/>
                <a:highlight>
                  <a:srgbClr val="FFFF00"/>
                </a:highlight>
                <a:latin typeface="verdana" panose="020B0604030504040204" pitchFamily="34" charset="0"/>
              </a:rPr>
              <a:t>156,541.83</a:t>
            </a:r>
          </a:p>
          <a:p>
            <a:endParaRPr lang="en-US" dirty="0"/>
          </a:p>
        </p:txBody>
      </p:sp>
    </p:spTree>
    <p:extLst>
      <p:ext uri="{BB962C8B-B14F-4D97-AF65-F5344CB8AC3E}">
        <p14:creationId xmlns:p14="http://schemas.microsoft.com/office/powerpoint/2010/main" val="280295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AC689C1-F9E5-46B9-8E81-56441FCA2919}"/>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A Brief History of ESSER</a:t>
            </a:r>
          </a:p>
        </p:txBody>
      </p:sp>
      <p:cxnSp>
        <p:nvCxnSpPr>
          <p:cNvPr id="26" name="Straight Connector 25">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2051EE58-8399-4EAE-BAB5-737331C9EB93}"/>
              </a:ext>
            </a:extLst>
          </p:cNvPr>
          <p:cNvSpPr>
            <a:spLocks noGrp="1"/>
          </p:cNvSpPr>
          <p:nvPr>
            <p:ph type="subTitle" idx="1"/>
          </p:nvPr>
        </p:nvSpPr>
        <p:spPr>
          <a:xfrm>
            <a:off x="4976031" y="963877"/>
            <a:ext cx="6377769" cy="4930246"/>
          </a:xfrm>
        </p:spPr>
        <p:txBody>
          <a:bodyPr vert="horz" lIns="91440" tIns="45720" rIns="91440" bIns="45720" rtlCol="0" anchor="ctr">
            <a:normAutofit/>
          </a:bodyPr>
          <a:lstStyle/>
          <a:p>
            <a:pPr indent="-228600" algn="l">
              <a:buFont typeface="Arial" panose="020B0604020202020204" pitchFamily="34" charset="0"/>
              <a:buChar char="•"/>
            </a:pPr>
            <a:endParaRPr lang="en-US" b="0" i="0" u="none" strike="noStrike" baseline="0" dirty="0"/>
          </a:p>
          <a:p>
            <a:pPr indent="-228600" algn="l">
              <a:buFont typeface="Arial" panose="020B0604020202020204" pitchFamily="34" charset="0"/>
              <a:buChar char="•"/>
            </a:pPr>
            <a:endParaRPr lang="en-US" b="0" i="0" u="none" strike="noStrike" baseline="0" dirty="0"/>
          </a:p>
          <a:p>
            <a:pPr indent="-228600" algn="l">
              <a:buFont typeface="Arial" panose="020B0604020202020204" pitchFamily="34" charset="0"/>
              <a:buChar char="•"/>
            </a:pPr>
            <a:r>
              <a:rPr lang="en-US" b="0" i="0" u="none" strike="noStrike" baseline="0" dirty="0"/>
              <a:t>The ESSER fund was first authorized under the Coronavirus Aid, Relief, and Economic Security (CARES) Act in March 2020</a:t>
            </a:r>
          </a:p>
          <a:p>
            <a:pPr indent="-228600" algn="l">
              <a:buFont typeface="Arial" panose="020B0604020202020204" pitchFamily="34" charset="0"/>
              <a:buChar char="•"/>
            </a:pPr>
            <a:endParaRPr lang="en-US" b="0" i="0" u="none" strike="noStrike" baseline="0" dirty="0"/>
          </a:p>
          <a:p>
            <a:pPr indent="-228600" algn="l">
              <a:buFont typeface="Arial" panose="020B0604020202020204" pitchFamily="34" charset="0"/>
              <a:buChar char="•"/>
            </a:pPr>
            <a:r>
              <a:rPr lang="en-US" b="0" i="0" u="none" strike="noStrike" baseline="0" dirty="0"/>
              <a:t>The ESSER II fund was authorized under the Coronavirus Response and Relief Supplemental Appropriations (CRRSA) Act in December 2020</a:t>
            </a:r>
          </a:p>
          <a:p>
            <a:pPr indent="-228600" algn="l">
              <a:buFont typeface="Arial" panose="020B0604020202020204" pitchFamily="34" charset="0"/>
              <a:buChar char="•"/>
            </a:pPr>
            <a:endParaRPr lang="en-US" b="0" i="0" u="none" strike="noStrike" baseline="0" dirty="0"/>
          </a:p>
          <a:p>
            <a:pPr indent="-228600" algn="l">
              <a:buFont typeface="Arial" panose="020B0604020202020204" pitchFamily="34" charset="0"/>
              <a:buChar char="•"/>
            </a:pPr>
            <a:r>
              <a:rPr lang="en-US" b="0" i="0" u="none" strike="noStrike" baseline="0" dirty="0"/>
              <a:t>The ESSER III fund was authorized under the American Rescue Plan (ARP) Act in February 2021</a:t>
            </a: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3161912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D69B1D-83F5-0666-5C49-A2727623533D}"/>
              </a:ext>
            </a:extLst>
          </p:cNvPr>
          <p:cNvSpPr>
            <a:spLocks noGrp="1"/>
          </p:cNvSpPr>
          <p:nvPr>
            <p:ph type="title"/>
          </p:nvPr>
        </p:nvSpPr>
        <p:spPr/>
        <p:txBody>
          <a:bodyPr/>
          <a:lstStyle/>
          <a:p>
            <a:r>
              <a:rPr lang="en-US" dirty="0"/>
              <a:t>Bus Software/Signage</a:t>
            </a:r>
          </a:p>
        </p:txBody>
      </p:sp>
      <p:sp>
        <p:nvSpPr>
          <p:cNvPr id="3" name="Content Placeholder 2">
            <a:extLst>
              <a:ext uri="{FF2B5EF4-FFF2-40B4-BE49-F238E27FC236}">
                <a16:creationId xmlns:a16="http://schemas.microsoft.com/office/drawing/2014/main" xmlns="" id="{F859B19D-712E-9632-8790-7A3270A0CF9B}"/>
              </a:ext>
            </a:extLst>
          </p:cNvPr>
          <p:cNvSpPr>
            <a:spLocks noGrp="1"/>
          </p:cNvSpPr>
          <p:nvPr>
            <p:ph idx="1"/>
          </p:nvPr>
        </p:nvSpPr>
        <p:spPr/>
        <p:txBody>
          <a:bodyPr>
            <a:normAutofit fontScale="92500" lnSpcReduction="10000"/>
          </a:bodyPr>
          <a:lstStyle/>
          <a:p>
            <a:pPr algn="l"/>
            <a:r>
              <a:rPr lang="en-US" b="0" i="0" dirty="0">
                <a:solidFill>
                  <a:srgbClr val="000000"/>
                </a:solidFill>
                <a:effectLst/>
                <a:latin typeface="verdana" panose="020B0604030504040204" pitchFamily="34" charset="0"/>
              </a:rPr>
              <a:t>ARP ESSER funds will be utilized to </a:t>
            </a:r>
            <a:r>
              <a:rPr lang="en-US" b="1" i="0" dirty="0">
                <a:solidFill>
                  <a:srgbClr val="000000"/>
                </a:solidFill>
                <a:effectLst/>
                <a:highlight>
                  <a:srgbClr val="FFFF00"/>
                </a:highlight>
                <a:latin typeface="verdana" panose="020B0604030504040204" pitchFamily="34" charset="0"/>
              </a:rPr>
              <a:t>purchase bus software in order to track buses routes to determine where buses are during their route. </a:t>
            </a:r>
            <a:r>
              <a:rPr lang="en-US" b="0" i="0" dirty="0">
                <a:solidFill>
                  <a:srgbClr val="000000"/>
                </a:solidFill>
                <a:effectLst/>
                <a:latin typeface="verdana" panose="020B0604030504040204" pitchFamily="34" charset="0"/>
              </a:rPr>
              <a:t>The purchase of this software is needed in order to assist our nurses in contact tracing students due to COVID-19 on our bus routes, 4120 (400-499) $15,000.  </a:t>
            </a:r>
            <a:r>
              <a:rPr lang="en-US" b="1" i="0" dirty="0">
                <a:solidFill>
                  <a:srgbClr val="000000"/>
                </a:solidFill>
                <a:effectLst/>
                <a:highlight>
                  <a:srgbClr val="FFFF00"/>
                </a:highlight>
                <a:latin typeface="verdana" panose="020B0604030504040204" pitchFamily="34" charset="0"/>
              </a:rPr>
              <a:t>We will also purchase directional signs for LRIS. </a:t>
            </a:r>
            <a:r>
              <a:rPr lang="en-US" b="0" i="0" dirty="0">
                <a:solidFill>
                  <a:srgbClr val="000000"/>
                </a:solidFill>
                <a:effectLst/>
                <a:latin typeface="verdana" panose="020B0604030504040204" pitchFamily="34" charset="0"/>
              </a:rPr>
              <a:t> The signage will allow students to space out more at afternoon parent pickups by directing parents in different locations throughout the facility, so that everyone is not waiting in the same area for parent pickup, 3200 (343) $4,000.</a:t>
            </a:r>
          </a:p>
          <a:p>
            <a:pPr algn="l"/>
            <a:r>
              <a:rPr lang="en-US" b="0" i="0" dirty="0">
                <a:solidFill>
                  <a:srgbClr val="000000"/>
                </a:solidFill>
                <a:effectLst/>
                <a:latin typeface="verdana" panose="020B0604030504040204" pitchFamily="34" charset="0"/>
              </a:rPr>
              <a:t> </a:t>
            </a:r>
            <a:r>
              <a:rPr lang="en-US" b="0" i="0" dirty="0">
                <a:solidFill>
                  <a:srgbClr val="000000"/>
                </a:solidFill>
                <a:effectLst/>
                <a:highlight>
                  <a:srgbClr val="FFFF00"/>
                </a:highlight>
                <a:latin typeface="verdana" panose="020B0604030504040204" pitchFamily="34" charset="0"/>
              </a:rPr>
              <a:t>Total $19,000.00</a:t>
            </a:r>
          </a:p>
          <a:p>
            <a:endParaRPr lang="en-US" dirty="0"/>
          </a:p>
        </p:txBody>
      </p:sp>
    </p:spTree>
    <p:extLst>
      <p:ext uri="{BB962C8B-B14F-4D97-AF65-F5344CB8AC3E}">
        <p14:creationId xmlns:p14="http://schemas.microsoft.com/office/powerpoint/2010/main" val="2530619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2DEC5A-CB73-41A8-A977-B1D8D143C96F}"/>
              </a:ext>
            </a:extLst>
          </p:cNvPr>
          <p:cNvSpPr>
            <a:spLocks noGrp="1"/>
          </p:cNvSpPr>
          <p:nvPr>
            <p:ph type="title"/>
          </p:nvPr>
        </p:nvSpPr>
        <p:spPr>
          <a:xfrm>
            <a:off x="645065" y="1463040"/>
            <a:ext cx="3796306" cy="2690949"/>
          </a:xfrm>
        </p:spPr>
        <p:txBody>
          <a:bodyPr anchor="t">
            <a:normAutofit/>
          </a:bodyPr>
          <a:lstStyle/>
          <a:p>
            <a:r>
              <a:rPr lang="en-US" sz="4800" dirty="0"/>
              <a:t>FPCS ARP ESSER-SR SPENDING</a:t>
            </a:r>
          </a:p>
        </p:txBody>
      </p:sp>
      <p:sp>
        <p:nvSpPr>
          <p:cNvPr id="25" name="Content Placeholder 2">
            <a:extLst>
              <a:ext uri="{FF2B5EF4-FFF2-40B4-BE49-F238E27FC236}">
                <a16:creationId xmlns:a16="http://schemas.microsoft.com/office/drawing/2014/main" xmlns="" id="{222E4B06-534D-4F4C-87DE-435E09AA7A86}"/>
              </a:ext>
            </a:extLst>
          </p:cNvPr>
          <p:cNvSpPr>
            <a:spLocks noGrp="1"/>
          </p:cNvSpPr>
          <p:nvPr>
            <p:ph idx="1"/>
          </p:nvPr>
        </p:nvSpPr>
        <p:spPr>
          <a:xfrm>
            <a:off x="5656218" y="1463039"/>
            <a:ext cx="5542387" cy="4300447"/>
          </a:xfrm>
        </p:spPr>
        <p:txBody>
          <a:bodyPr anchor="t">
            <a:normAutofit/>
          </a:bodyPr>
          <a:lstStyle/>
          <a:p>
            <a:pPr marL="0" indent="0">
              <a:buNone/>
            </a:pPr>
            <a:r>
              <a:rPr lang="en-US" sz="1700" dirty="0"/>
              <a:t>State Reserve Funds Usage- must address learning loss through the implementation of evidence-based interventions and ensure that those interventions respond to students’ social, emotional, and academic needs and address the disproportionate impact of COVID-19 on underrepresented student subgroups (each major racial and ethnic group, children from low-income families, children with disabilities, English learners, gender, migrant students, students experiencing homelessness, and children and youth in foster care).</a:t>
            </a:r>
          </a:p>
          <a:p>
            <a:pPr marL="0" indent="0">
              <a:buNone/>
            </a:pPr>
            <a:r>
              <a:rPr lang="en-US" sz="1700" b="1" dirty="0">
                <a:highlight>
                  <a:srgbClr val="FFFF00"/>
                </a:highlight>
              </a:rPr>
              <a:t>FPCS received: </a:t>
            </a:r>
            <a:r>
              <a:rPr lang="en-US" sz="1700" b="1" u="sng" dirty="0">
                <a:highlight>
                  <a:srgbClr val="FFFF00"/>
                </a:highlight>
              </a:rPr>
              <a:t>$689,149.00</a:t>
            </a:r>
          </a:p>
          <a:p>
            <a:pPr marL="0" indent="0">
              <a:buNone/>
            </a:pPr>
            <a:r>
              <a:rPr lang="en-US" sz="1700" b="1" dirty="0">
                <a:highlight>
                  <a:srgbClr val="FFFF00"/>
                </a:highlight>
              </a:rPr>
              <a:t>LRIS:   Reading Interventionist 2 years</a:t>
            </a:r>
          </a:p>
          <a:p>
            <a:pPr marL="0" indent="0">
              <a:buNone/>
            </a:pPr>
            <a:r>
              <a:rPr lang="en-US" sz="1700" b="1" dirty="0">
                <a:highlight>
                  <a:srgbClr val="FFFF00"/>
                </a:highlight>
              </a:rPr>
              <a:t>FPHS:  1 EL Teacher, 1 SPED Teacher 3 years</a:t>
            </a:r>
          </a:p>
          <a:p>
            <a:pPr marL="0" indent="0">
              <a:buNone/>
            </a:pPr>
            <a:r>
              <a:rPr lang="en-US" sz="1700" b="1" dirty="0">
                <a:highlight>
                  <a:srgbClr val="FFFF00"/>
                </a:highlight>
              </a:rPr>
              <a:t>A percentage of Summer Literacy Camp</a:t>
            </a:r>
          </a:p>
          <a:p>
            <a:pPr marL="0" indent="0">
              <a:buNone/>
            </a:pPr>
            <a:r>
              <a:rPr lang="en-US" sz="1700" b="1" dirty="0">
                <a:highlight>
                  <a:srgbClr val="FFFF00"/>
                </a:highlight>
              </a:rPr>
              <a:t>A percentage of After School Tutoring</a:t>
            </a:r>
          </a:p>
        </p:txBody>
      </p:sp>
    </p:spTree>
    <p:extLst>
      <p:ext uri="{BB962C8B-B14F-4D97-AF65-F5344CB8AC3E}">
        <p14:creationId xmlns:p14="http://schemas.microsoft.com/office/powerpoint/2010/main" val="1888204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xmlns="" id="{35DB3719-6FDC-4E5D-891D-FF40B7300F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D13C474-8E0A-A7B1-1F85-872AD2A52B6F}"/>
              </a:ext>
            </a:extLst>
          </p:cNvPr>
          <p:cNvSpPr>
            <a:spLocks noGrp="1"/>
          </p:cNvSpPr>
          <p:nvPr>
            <p:ph type="title"/>
          </p:nvPr>
        </p:nvSpPr>
        <p:spPr>
          <a:xfrm>
            <a:off x="838200" y="365125"/>
            <a:ext cx="10515600" cy="1325563"/>
          </a:xfrm>
        </p:spPr>
        <p:txBody>
          <a:bodyPr>
            <a:normAutofit/>
          </a:bodyPr>
          <a:lstStyle/>
          <a:p>
            <a:r>
              <a:rPr lang="en-US" sz="5400" dirty="0"/>
              <a:t>Total ESSER III SPENDING (May 2022)</a:t>
            </a:r>
          </a:p>
        </p:txBody>
      </p:sp>
      <p:sp>
        <p:nvSpPr>
          <p:cNvPr id="18" name="sketch line">
            <a:extLst>
              <a:ext uri="{FF2B5EF4-FFF2-40B4-BE49-F238E27FC236}">
                <a16:creationId xmlns:a16="http://schemas.microsoft.com/office/drawing/2014/main" xmlns="" id="{E0CBAC23-2E3F-4A90-BA59-F8299F6A5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xmlns="" id="{BCF77A5B-606E-D7FA-55A4-E167F59EFC5B}"/>
              </a:ext>
            </a:extLst>
          </p:cNvPr>
          <p:cNvGraphicFramePr>
            <a:graphicFrameLocks noGrp="1"/>
          </p:cNvGraphicFramePr>
          <p:nvPr>
            <p:ph idx="1"/>
            <p:extLst>
              <p:ext uri="{D42A27DB-BD31-4B8C-83A1-F6EECF244321}">
                <p14:modId xmlns:p14="http://schemas.microsoft.com/office/powerpoint/2010/main" val="718222052"/>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588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07ED9-9001-BCD8-2D43-3CD67BDC9D4C}"/>
              </a:ext>
            </a:extLst>
          </p:cNvPr>
          <p:cNvSpPr>
            <a:spLocks noGrp="1"/>
          </p:cNvSpPr>
          <p:nvPr>
            <p:ph type="title"/>
          </p:nvPr>
        </p:nvSpPr>
        <p:spPr/>
        <p:txBody>
          <a:bodyPr/>
          <a:lstStyle/>
          <a:p>
            <a:r>
              <a:rPr lang="en-US" dirty="0"/>
              <a:t>Discussion</a:t>
            </a:r>
          </a:p>
        </p:txBody>
      </p:sp>
      <p:graphicFrame>
        <p:nvGraphicFramePr>
          <p:cNvPr id="5" name="Content Placeholder 2">
            <a:extLst>
              <a:ext uri="{FF2B5EF4-FFF2-40B4-BE49-F238E27FC236}">
                <a16:creationId xmlns:a16="http://schemas.microsoft.com/office/drawing/2014/main" xmlns="" id="{6C672FB5-5D81-4916-2539-FAE5895B896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559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xmlns="" id="{B26EE4FD-480F-42A5-9FEB-DA630457CF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
            <a:extLst>
              <a:ext uri="{FF2B5EF4-FFF2-40B4-BE49-F238E27FC236}">
                <a16:creationId xmlns:a16="http://schemas.microsoft.com/office/drawing/2014/main" xmlns="" id="{A187062F-BE14-42FC-B06A-607DB23849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
            <a:extLst>
              <a:ext uri="{FF2B5EF4-FFF2-40B4-BE49-F238E27FC236}">
                <a16:creationId xmlns:a16="http://schemas.microsoft.com/office/drawing/2014/main" xmlns="" id="{731FE21B-2A45-4BF5-8B03-E1234198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7">
            <a:extLst>
              <a:ext uri="{FF2B5EF4-FFF2-40B4-BE49-F238E27FC236}">
                <a16:creationId xmlns:a16="http://schemas.microsoft.com/office/drawing/2014/main" xmlns="" id="{2DC5A94D-79ED-48F5-9DC5-96CBB507CE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Rectangle 8">
            <a:extLst>
              <a:ext uri="{FF2B5EF4-FFF2-40B4-BE49-F238E27FC236}">
                <a16:creationId xmlns:a16="http://schemas.microsoft.com/office/drawing/2014/main" xmlns="" id="{93A3D4BE-AF25-4F9A-9C29-1145CCE24A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4AA7746D-76EA-4AF4-9226-430428CD97EF}"/>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a:solidFill>
                  <a:srgbClr val="FFFFFF"/>
                </a:solidFill>
                <a:latin typeface="+mj-lt"/>
                <a:ea typeface="+mj-ea"/>
                <a:cs typeface="+mj-cs"/>
              </a:rPr>
              <a:t>THANK YOU FOR YOUR TIME AND PARTICIPATION!</a:t>
            </a:r>
          </a:p>
        </p:txBody>
      </p:sp>
    </p:spTree>
    <p:extLst>
      <p:ext uri="{BB962C8B-B14F-4D97-AF65-F5344CB8AC3E}">
        <p14:creationId xmlns:p14="http://schemas.microsoft.com/office/powerpoint/2010/main" val="439753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2A18B8-C9E8-8F0A-59AB-FE4D8E1C608C}"/>
              </a:ext>
            </a:extLst>
          </p:cNvPr>
          <p:cNvSpPr>
            <a:spLocks noGrp="1"/>
          </p:cNvSpPr>
          <p:nvPr>
            <p:ph type="title"/>
          </p:nvPr>
        </p:nvSpPr>
        <p:spPr/>
        <p:txBody>
          <a:bodyPr/>
          <a:lstStyle/>
          <a:p>
            <a:r>
              <a:rPr lang="en-US" dirty="0"/>
              <a:t>ESSER II Funds</a:t>
            </a:r>
          </a:p>
        </p:txBody>
      </p:sp>
      <p:sp>
        <p:nvSpPr>
          <p:cNvPr id="3" name="Content Placeholder 2">
            <a:extLst>
              <a:ext uri="{FF2B5EF4-FFF2-40B4-BE49-F238E27FC236}">
                <a16:creationId xmlns:a16="http://schemas.microsoft.com/office/drawing/2014/main" xmlns="" id="{94027195-B87F-77D4-38DE-B3AFC40BD77E}"/>
              </a:ext>
            </a:extLst>
          </p:cNvPr>
          <p:cNvSpPr>
            <a:spLocks noGrp="1"/>
          </p:cNvSpPr>
          <p:nvPr>
            <p:ph idx="1"/>
          </p:nvPr>
        </p:nvSpPr>
        <p:spPr/>
        <p:txBody>
          <a:bodyPr/>
          <a:lstStyle/>
          <a:p>
            <a:r>
              <a:rPr lang="en-US" sz="2800" dirty="0"/>
              <a:t>Purchase high quality language arts and mathematics materials (</a:t>
            </a:r>
            <a:r>
              <a:rPr lang="en-US" sz="2800" dirty="0" err="1"/>
              <a:t>iREADY</a:t>
            </a:r>
            <a:r>
              <a:rPr lang="en-US" sz="2800" dirty="0"/>
              <a:t> software, </a:t>
            </a:r>
            <a:r>
              <a:rPr lang="en-US" sz="2800" dirty="0" err="1"/>
              <a:t>Shurley</a:t>
            </a:r>
            <a:r>
              <a:rPr lang="en-US" sz="2800" dirty="0"/>
              <a:t> curriculum, mathematics software, math manipulative individual student kits, teacher stipends for retooling pacing guides</a:t>
            </a:r>
          </a:p>
          <a:p>
            <a:r>
              <a:rPr lang="en-US" sz="2800" dirty="0"/>
              <a:t>Purchase high quality language arts and mathematics professional development </a:t>
            </a:r>
            <a:r>
              <a:rPr lang="en-US" sz="2800" dirty="0" err="1"/>
              <a:t>iREADY</a:t>
            </a:r>
            <a:r>
              <a:rPr lang="en-US" sz="2800" dirty="0"/>
              <a:t> pathway training and </a:t>
            </a:r>
            <a:r>
              <a:rPr lang="en-US" sz="2800" dirty="0" err="1"/>
              <a:t>toolboxs</a:t>
            </a:r>
            <a:r>
              <a:rPr lang="en-US" sz="2800" dirty="0"/>
              <a:t>, Orton Gillingham training and stipends, National math conference, and AMSTI Numbers stipends</a:t>
            </a:r>
          </a:p>
          <a:p>
            <a:r>
              <a:rPr lang="en-US" sz="2800" dirty="0"/>
              <a:t>Assessment data,  computer lab upgrades FPMS/FPHS</a:t>
            </a:r>
          </a:p>
          <a:p>
            <a:r>
              <a:rPr lang="en-US" sz="2800" dirty="0"/>
              <a:t>After School tutoring, summer school camps</a:t>
            </a:r>
          </a:p>
          <a:p>
            <a:endParaRPr lang="en-US" dirty="0"/>
          </a:p>
        </p:txBody>
      </p:sp>
    </p:spTree>
    <p:extLst>
      <p:ext uri="{BB962C8B-B14F-4D97-AF65-F5344CB8AC3E}">
        <p14:creationId xmlns:p14="http://schemas.microsoft.com/office/powerpoint/2010/main" val="73044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147A39-BE50-A5C8-5B5E-D8DACD8076DD}"/>
              </a:ext>
            </a:extLst>
          </p:cNvPr>
          <p:cNvSpPr>
            <a:spLocks noGrp="1"/>
          </p:cNvSpPr>
          <p:nvPr>
            <p:ph type="title"/>
          </p:nvPr>
        </p:nvSpPr>
        <p:spPr/>
        <p:txBody>
          <a:bodyPr/>
          <a:lstStyle/>
          <a:p>
            <a:r>
              <a:rPr lang="en-US" dirty="0"/>
              <a:t>ESSER II Funds</a:t>
            </a:r>
          </a:p>
        </p:txBody>
      </p:sp>
      <p:sp>
        <p:nvSpPr>
          <p:cNvPr id="3" name="Content Placeholder 2">
            <a:extLst>
              <a:ext uri="{FF2B5EF4-FFF2-40B4-BE49-F238E27FC236}">
                <a16:creationId xmlns:a16="http://schemas.microsoft.com/office/drawing/2014/main" xmlns="" id="{E10E626F-7715-789C-3718-F22585E3E0D2}"/>
              </a:ext>
            </a:extLst>
          </p:cNvPr>
          <p:cNvSpPr>
            <a:spLocks noGrp="1"/>
          </p:cNvSpPr>
          <p:nvPr>
            <p:ph idx="1"/>
          </p:nvPr>
        </p:nvSpPr>
        <p:spPr/>
        <p:txBody>
          <a:bodyPr>
            <a:normAutofit lnSpcReduction="10000"/>
          </a:bodyPr>
          <a:lstStyle/>
          <a:p>
            <a:r>
              <a:rPr lang="en-US" sz="2800" dirty="0"/>
              <a:t>Educational software- </a:t>
            </a:r>
            <a:r>
              <a:rPr lang="en-US" sz="2800" dirty="0" err="1"/>
              <a:t>Edgenuity</a:t>
            </a:r>
            <a:r>
              <a:rPr lang="en-US" sz="2800" dirty="0"/>
              <a:t>, ACT materials/software</a:t>
            </a:r>
          </a:p>
          <a:p>
            <a:r>
              <a:rPr lang="en-US" sz="2800" dirty="0"/>
              <a:t>Social worker salary, mental health training, wellness curriculum, </a:t>
            </a:r>
            <a:r>
              <a:rPr lang="en-US" sz="2800" dirty="0" err="1"/>
              <a:t>Securly</a:t>
            </a:r>
            <a:r>
              <a:rPr lang="en-US" sz="2800" dirty="0"/>
              <a:t> software</a:t>
            </a:r>
          </a:p>
          <a:p>
            <a:r>
              <a:rPr lang="en-US" sz="2800" dirty="0"/>
              <a:t>Blackboard and additional educational software recommended by tech department, server replacements, iPads, Desktops, </a:t>
            </a:r>
            <a:r>
              <a:rPr lang="en-US" sz="2800" dirty="0" err="1"/>
              <a:t>Promethian</a:t>
            </a:r>
            <a:r>
              <a:rPr lang="en-US" sz="2800" dirty="0"/>
              <a:t> boards</a:t>
            </a:r>
          </a:p>
          <a:p>
            <a:r>
              <a:rPr lang="en-US" sz="2800" dirty="0"/>
              <a:t>Additional bus Wi-fi</a:t>
            </a:r>
          </a:p>
          <a:p>
            <a:r>
              <a:rPr lang="en-US" sz="2800" dirty="0"/>
              <a:t>Switch Cars, virtual Drivers ed lab</a:t>
            </a:r>
          </a:p>
          <a:p>
            <a:r>
              <a:rPr lang="en-US" sz="2800" dirty="0"/>
              <a:t>HVAC units, window replacements, additional custodians, floor cleaning machines</a:t>
            </a:r>
            <a:endParaRPr lang="en-US" dirty="0"/>
          </a:p>
          <a:p>
            <a:endParaRPr lang="en-US" dirty="0"/>
          </a:p>
        </p:txBody>
      </p:sp>
    </p:spTree>
    <p:extLst>
      <p:ext uri="{BB962C8B-B14F-4D97-AF65-F5344CB8AC3E}">
        <p14:creationId xmlns:p14="http://schemas.microsoft.com/office/powerpoint/2010/main" val="220357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BCE6F67-6232-4C8B-A06A-1379B110136B}"/>
              </a:ext>
            </a:extLst>
          </p:cNvPr>
          <p:cNvSpPr>
            <a:spLocks noGrp="1"/>
          </p:cNvSpPr>
          <p:nvPr>
            <p:ph type="title"/>
          </p:nvPr>
        </p:nvSpPr>
        <p:spPr>
          <a:xfrm>
            <a:off x="635000" y="640823"/>
            <a:ext cx="3418659" cy="5583148"/>
          </a:xfrm>
        </p:spPr>
        <p:txBody>
          <a:bodyPr anchor="ctr">
            <a:normAutofit/>
          </a:bodyPr>
          <a:lstStyle/>
          <a:p>
            <a:r>
              <a:rPr lang="en-US" sz="4600"/>
              <a:t>ALLOCATIONS</a:t>
            </a:r>
            <a:br>
              <a:rPr lang="en-US" sz="4600"/>
            </a:br>
            <a:r>
              <a:rPr lang="en-US" sz="4600"/>
              <a:t>ARP ESSER</a:t>
            </a:r>
          </a:p>
        </p:txBody>
      </p:sp>
      <p:sp>
        <p:nvSpPr>
          <p:cNvPr id="12"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3D96D7E5-9FC9-4E87-8B73-638E17E1D563}"/>
              </a:ext>
            </a:extLst>
          </p:cNvPr>
          <p:cNvGraphicFramePr>
            <a:graphicFrameLocks noGrp="1"/>
          </p:cNvGraphicFramePr>
          <p:nvPr>
            <p:ph idx="1"/>
            <p:extLst>
              <p:ext uri="{D42A27DB-BD31-4B8C-83A1-F6EECF244321}">
                <p14:modId xmlns:p14="http://schemas.microsoft.com/office/powerpoint/2010/main" val="364099115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876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F8C83B-5BC7-4175-88F7-6B9BC828792E}"/>
              </a:ext>
            </a:extLst>
          </p:cNvPr>
          <p:cNvSpPr>
            <a:spLocks noGrp="1"/>
          </p:cNvSpPr>
          <p:nvPr>
            <p:ph type="title"/>
          </p:nvPr>
        </p:nvSpPr>
        <p:spPr>
          <a:xfrm>
            <a:off x="648929" y="629266"/>
            <a:ext cx="3667039" cy="5506358"/>
          </a:xfrm>
        </p:spPr>
        <p:txBody>
          <a:bodyPr>
            <a:normAutofit/>
          </a:bodyPr>
          <a:lstStyle/>
          <a:p>
            <a:r>
              <a:rPr lang="en-US" sz="4000"/>
              <a:t>The Purpose of ARP ESSER Funds</a:t>
            </a:r>
          </a:p>
        </p:txBody>
      </p:sp>
      <p:sp>
        <p:nvSpPr>
          <p:cNvPr id="18" name="Rectangle 17">
            <a:extLst>
              <a:ext uri="{FF2B5EF4-FFF2-40B4-BE49-F238E27FC236}">
                <a16:creationId xmlns:a16="http://schemas.microsoft.com/office/drawing/2014/main" xmlns="" id="{577D1452-F0B7-431E-9A24-D3F7103D85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0">
            <a:extLst>
              <a:ext uri="{FF2B5EF4-FFF2-40B4-BE49-F238E27FC236}">
                <a16:creationId xmlns:a16="http://schemas.microsoft.com/office/drawing/2014/main" xmlns="" id="{A660F4F9-5DF5-4F15-BE6A-CD8648BB1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xmlns="" id="{F08EDBDF-1A3D-4E8D-8458-B306143BF4D4}"/>
              </a:ext>
            </a:extLst>
          </p:cNvPr>
          <p:cNvGraphicFramePr/>
          <p:nvPr>
            <p:extLst>
              <p:ext uri="{D42A27DB-BD31-4B8C-83A1-F6EECF244321}">
                <p14:modId xmlns:p14="http://schemas.microsoft.com/office/powerpoint/2010/main" val="1697921915"/>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09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xmlns=""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xmlns=""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xmlns=""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61549DA-8C31-4F71-864E-9770921EC69A}"/>
              </a:ext>
            </a:extLst>
          </p:cNvPr>
          <p:cNvSpPr>
            <a:spLocks noGrp="1"/>
          </p:cNvSpPr>
          <p:nvPr>
            <p:ph type="title"/>
          </p:nvPr>
        </p:nvSpPr>
        <p:spPr>
          <a:xfrm>
            <a:off x="1524000" y="1293338"/>
            <a:ext cx="9144000" cy="3274592"/>
          </a:xfrm>
        </p:spPr>
        <p:txBody>
          <a:bodyPr vert="horz" lIns="91440" tIns="45720" rIns="91440" bIns="45720" rtlCol="0" anchor="ctr">
            <a:normAutofit fontScale="90000"/>
          </a:bodyPr>
          <a:lstStyle/>
          <a:p>
            <a:pPr algn="ctr"/>
            <a:r>
              <a:rPr lang="en-US" sz="1800" kern="1200" dirty="0">
                <a:solidFill>
                  <a:schemeClr val="tx1"/>
                </a:solidFill>
                <a:latin typeface="+mj-lt"/>
                <a:ea typeface="+mj-ea"/>
                <a:cs typeface="+mj-cs"/>
              </a:rPr>
              <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
            </a:r>
            <a:br>
              <a:rPr lang="en-US" sz="1800" kern="1200" dirty="0">
                <a:solidFill>
                  <a:schemeClr val="tx1"/>
                </a:solidFill>
                <a:latin typeface="+mj-lt"/>
                <a:ea typeface="+mj-ea"/>
                <a:cs typeface="+mj-cs"/>
              </a:rPr>
            </a:br>
            <a:r>
              <a:rPr lang="en-US" sz="1800" b="1" kern="1200" dirty="0">
                <a:solidFill>
                  <a:schemeClr val="tx1"/>
                </a:solidFill>
                <a:latin typeface="+mj-lt"/>
                <a:ea typeface="+mj-ea"/>
                <a:cs typeface="+mj-cs"/>
              </a:rPr>
              <a:t>Stipulation about the Use of ESSER III Funds</a:t>
            </a:r>
            <a:r>
              <a:rPr lang="en-US" sz="1800" kern="1200" dirty="0">
                <a:solidFill>
                  <a:schemeClr val="tx1"/>
                </a:solidFill>
                <a:latin typeface="+mj-lt"/>
                <a:ea typeface="+mj-ea"/>
                <a:cs typeface="+mj-cs"/>
              </a:rPr>
              <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
            </a:r>
            <a:br>
              <a:rPr lang="en-US" sz="1800" kern="120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Each LEA must reserve at least 20% of its total allocation from the state to address learning loss</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►Learning loss must be addressed using evidence-based interventions</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►Interventions must respond to students’ social, emotional, and academic needs</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►Interventions must address the disproportionate impact of COVID-19 on underrepresented student subgroups (each major ethnic group, children from low-income families, children with disabilities, English learners, gender, migrant students, students experiencing homelessness, and children and youth in </a:t>
            </a:r>
            <a:br>
              <a:rPr lang="en-US" sz="1800" b="0" i="0" u="none" strike="noStrike" kern="1200" baseline="0" dirty="0">
                <a:solidFill>
                  <a:schemeClr val="tx1"/>
                </a:solidFill>
                <a:latin typeface="+mj-lt"/>
                <a:ea typeface="+mj-ea"/>
                <a:cs typeface="+mj-cs"/>
              </a:rPr>
            </a:br>
            <a:r>
              <a:rPr lang="en-US" sz="1800" b="0" i="0" u="none" strike="noStrike" kern="1200" baseline="0" dirty="0">
                <a:solidFill>
                  <a:schemeClr val="tx1"/>
                </a:solidFill>
                <a:latin typeface="+mj-lt"/>
                <a:ea typeface="+mj-ea"/>
                <a:cs typeface="+mj-cs"/>
              </a:rPr>
              <a:t>foster care)</a:t>
            </a:r>
            <a:br>
              <a:rPr lang="en-US" sz="1800" b="0" i="0" u="none" strike="noStrike" kern="1200" baseline="0" dirty="0">
                <a:solidFill>
                  <a:schemeClr val="tx1"/>
                </a:solidFill>
                <a:latin typeface="+mj-lt"/>
                <a:ea typeface="+mj-ea"/>
                <a:cs typeface="+mj-cs"/>
              </a:rPr>
            </a:br>
            <a:r>
              <a:rPr lang="en-US" sz="1800" kern="1200" dirty="0">
                <a:solidFill>
                  <a:schemeClr val="tx1"/>
                </a:solidFill>
                <a:latin typeface="+mj-lt"/>
                <a:ea typeface="+mj-ea"/>
                <a:cs typeface="+mj-cs"/>
              </a:rPr>
              <a:t/>
            </a:r>
            <a:br>
              <a:rPr lang="en-US" sz="1800" kern="1200" dirty="0">
                <a:solidFill>
                  <a:schemeClr val="tx1"/>
                </a:solidFill>
                <a:latin typeface="+mj-lt"/>
                <a:ea typeface="+mj-ea"/>
                <a:cs typeface="+mj-cs"/>
              </a:rPr>
            </a:br>
            <a:endParaRPr lang="en-US" sz="1800" kern="1200" dirty="0">
              <a:solidFill>
                <a:schemeClr val="tx1"/>
              </a:solidFill>
              <a:latin typeface="+mj-lt"/>
              <a:ea typeface="+mj-ea"/>
              <a:cs typeface="+mj-cs"/>
            </a:endParaRPr>
          </a:p>
        </p:txBody>
      </p:sp>
      <p:cxnSp>
        <p:nvCxnSpPr>
          <p:cNvPr id="52" name="Straight Connector 51">
            <a:extLst>
              <a:ext uri="{FF2B5EF4-FFF2-40B4-BE49-F238E27FC236}">
                <a16:creationId xmlns:a16="http://schemas.microsoft.com/office/drawing/2014/main" xmlns=""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789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E972095-BDAB-4004-BBE5-5FB8023BEE69}"/>
              </a:ext>
            </a:extLst>
          </p:cNvPr>
          <p:cNvSpPr>
            <a:spLocks noGrp="1"/>
          </p:cNvSpPr>
          <p:nvPr>
            <p:ph type="title"/>
          </p:nvPr>
        </p:nvSpPr>
        <p:spPr>
          <a:xfrm>
            <a:off x="645065" y="1463040"/>
            <a:ext cx="3796306" cy="2690949"/>
          </a:xfrm>
        </p:spPr>
        <p:txBody>
          <a:bodyPr anchor="t">
            <a:normAutofit/>
          </a:bodyPr>
          <a:lstStyle/>
          <a:p>
            <a:r>
              <a:rPr lang="en-US"/>
              <a:t>Other Allowable Uses of ESSER III Funds</a:t>
            </a:r>
          </a:p>
        </p:txBody>
      </p:sp>
      <p:grpSp>
        <p:nvGrpSpPr>
          <p:cNvPr id="24" name="Group 23">
            <a:extLst>
              <a:ext uri="{FF2B5EF4-FFF2-40B4-BE49-F238E27FC236}">
                <a16:creationId xmlns:a16="http://schemas.microsoft.com/office/drawing/2014/main" xmlns=""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9667" y="4415246"/>
            <a:ext cx="11982332" cy="2087795"/>
            <a:chOff x="143163" y="5763486"/>
            <a:chExt cx="11982332" cy="739555"/>
          </a:xfrm>
        </p:grpSpPr>
        <p:sp>
          <p:nvSpPr>
            <p:cNvPr id="25" name="Rectangle 24">
              <a:extLst>
                <a:ext uri="{FF2B5EF4-FFF2-40B4-BE49-F238E27FC236}">
                  <a16:creationId xmlns:a16="http://schemas.microsoft.com/office/drawing/2014/main" xmlns=""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xmlns=""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xmlns=""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098E1B2B-33BE-416B-98CB-C333F76C641E}"/>
              </a:ext>
            </a:extLst>
          </p:cNvPr>
          <p:cNvSpPr>
            <a:spLocks noGrp="1"/>
          </p:cNvSpPr>
          <p:nvPr>
            <p:ph idx="1"/>
          </p:nvPr>
        </p:nvSpPr>
        <p:spPr>
          <a:xfrm>
            <a:off x="5656218" y="1463039"/>
            <a:ext cx="5542387" cy="4300447"/>
          </a:xfrm>
        </p:spPr>
        <p:txBody>
          <a:bodyPr anchor="t">
            <a:normAutofit/>
          </a:bodyPr>
          <a:lstStyle/>
          <a:p>
            <a:pPr marL="0" indent="0">
              <a:buNone/>
            </a:pPr>
            <a:r>
              <a:rPr lang="en-US" sz="1500" dirty="0"/>
              <a:t>LEAs may use ESSER III funds for a wide range of activities including (but not limited to):</a:t>
            </a:r>
          </a:p>
          <a:p>
            <a:pPr marL="0" indent="0">
              <a:buNone/>
            </a:pPr>
            <a:r>
              <a:rPr lang="en-US" sz="1500" b="0" i="0" u="none" strike="noStrike" baseline="0" dirty="0">
                <a:latin typeface="Segoe UI Emoji" panose="020B0502040204020203" pitchFamily="34" charset="0"/>
              </a:rPr>
              <a:t>✔</a:t>
            </a:r>
            <a:r>
              <a:rPr lang="en-US" sz="1500" b="0" i="0" u="none" strike="noStrike" baseline="0" dirty="0">
                <a:latin typeface="Trebuchet MS" panose="020B0603020202020204" pitchFamily="34" charset="0"/>
              </a:rPr>
              <a:t>Development of protocols to maintain the </a:t>
            </a:r>
            <a:r>
              <a:rPr lang="en-US" sz="1500" b="0" i="0" u="sng" strike="noStrike" baseline="0" dirty="0">
                <a:latin typeface="Trebuchet MS" panose="020B0603020202020204" pitchFamily="34" charset="0"/>
              </a:rPr>
              <a:t>health and safety of students, educators, and other employees</a:t>
            </a:r>
          </a:p>
          <a:p>
            <a:pPr marL="0" indent="0">
              <a:buNone/>
            </a:pPr>
            <a:r>
              <a:rPr lang="en-US" sz="1500" b="0" i="0" u="none" strike="noStrike" baseline="0" dirty="0">
                <a:latin typeface="Segoe UI Emoji" panose="020B0502040204020203" pitchFamily="34" charset="0"/>
              </a:rPr>
              <a:t>✔</a:t>
            </a:r>
            <a:r>
              <a:rPr lang="en-US" sz="1500" b="0" u="sng" strike="noStrike" baseline="0" dirty="0">
                <a:latin typeface="Trebuchet MS" panose="020B0603020202020204" pitchFamily="34" charset="0"/>
              </a:rPr>
              <a:t>Repair and improvement of school facilities </a:t>
            </a:r>
            <a:r>
              <a:rPr lang="en-US" sz="1500" b="0" i="0" u="none" strike="noStrike" baseline="0" dirty="0">
                <a:latin typeface="Trebuchet MS" panose="020B0603020202020204" pitchFamily="34" charset="0"/>
              </a:rPr>
              <a:t>to reduce the risk of virus transmission and exposure to environmental health hazards</a:t>
            </a:r>
          </a:p>
          <a:p>
            <a:pPr marL="0" indent="0">
              <a:buNone/>
            </a:pPr>
            <a:r>
              <a:rPr lang="en-US" sz="1500" b="0" i="0" u="none" strike="noStrike" baseline="0" dirty="0">
                <a:latin typeface="Segoe UI Emoji" panose="020B0502040204020203" pitchFamily="34" charset="0"/>
              </a:rPr>
              <a:t>✔</a:t>
            </a:r>
            <a:r>
              <a:rPr lang="en-US" sz="1500" b="0" i="0" u="none" strike="noStrike" baseline="0" dirty="0">
                <a:latin typeface="Trebuchet MS" panose="020B0603020202020204" pitchFamily="34" charset="0"/>
              </a:rPr>
              <a:t>Providing </a:t>
            </a:r>
            <a:r>
              <a:rPr lang="en-US" sz="1500" b="0" i="0" u="sng" strike="noStrike" baseline="0" dirty="0">
                <a:latin typeface="Trebuchet MS" panose="020B0603020202020204" pitchFamily="34" charset="0"/>
              </a:rPr>
              <a:t>meals</a:t>
            </a:r>
            <a:r>
              <a:rPr lang="en-US" sz="1500" b="0" i="0" u="none" strike="noStrike" baseline="0" dirty="0">
                <a:latin typeface="Trebuchet MS" panose="020B0603020202020204" pitchFamily="34" charset="0"/>
              </a:rPr>
              <a:t> to eligible students</a:t>
            </a:r>
          </a:p>
          <a:p>
            <a:pPr marL="0" indent="0">
              <a:buNone/>
            </a:pPr>
            <a:r>
              <a:rPr lang="en-US" sz="1500" b="0" i="0" u="none" strike="noStrike" baseline="0" dirty="0">
                <a:latin typeface="Segoe UI Emoji" panose="020B0502040204020203" pitchFamily="34" charset="0"/>
              </a:rPr>
              <a:t>✔</a:t>
            </a:r>
            <a:r>
              <a:rPr lang="en-US" sz="1500" b="0" i="0" u="none" strike="noStrike" baseline="0" dirty="0">
                <a:latin typeface="Trebuchet MS" panose="020B0603020202020204" pitchFamily="34" charset="0"/>
              </a:rPr>
              <a:t>Providing </a:t>
            </a:r>
            <a:r>
              <a:rPr lang="en-US" sz="1500" b="0" i="0" u="sng" strike="noStrike" baseline="0" dirty="0">
                <a:latin typeface="Trebuchet MS" panose="020B0603020202020204" pitchFamily="34" charset="0"/>
              </a:rPr>
              <a:t>technology </a:t>
            </a:r>
            <a:r>
              <a:rPr lang="en-US" sz="1500" b="0" i="0" u="none" strike="noStrike" baseline="0" dirty="0">
                <a:latin typeface="Trebuchet MS" panose="020B0603020202020204" pitchFamily="34" charset="0"/>
              </a:rPr>
              <a:t>for online learning</a:t>
            </a:r>
          </a:p>
          <a:p>
            <a:pPr marL="0" indent="0">
              <a:buNone/>
            </a:pPr>
            <a:r>
              <a:rPr lang="en-US" sz="1500" b="0" i="0" u="none" strike="noStrike" baseline="0" dirty="0">
                <a:latin typeface="Segoe UI Emoji" panose="020B0502040204020203" pitchFamily="34" charset="0"/>
              </a:rPr>
              <a:t>✔</a:t>
            </a:r>
            <a:r>
              <a:rPr lang="en-US" sz="1500" b="0" i="0" u="none" strike="noStrike" baseline="0" dirty="0">
                <a:latin typeface="Trebuchet MS" panose="020B0603020202020204" pitchFamily="34" charset="0"/>
              </a:rPr>
              <a:t>Planning and providing </a:t>
            </a:r>
            <a:r>
              <a:rPr lang="en-US" sz="1500" b="0" i="0" u="sng" strike="noStrike" baseline="0" dirty="0">
                <a:latin typeface="Trebuchet MS" panose="020B0603020202020204" pitchFamily="34" charset="0"/>
              </a:rPr>
              <a:t>summer learning and after-school programs</a:t>
            </a:r>
          </a:p>
          <a:p>
            <a:pPr marL="0" indent="0">
              <a:buNone/>
            </a:pPr>
            <a:r>
              <a:rPr lang="en-US" sz="1500" b="0" i="0" u="none" strike="noStrike" baseline="0" dirty="0">
                <a:latin typeface="Segoe UI Emoji" panose="020B0502040204020203" pitchFamily="34" charset="0"/>
              </a:rPr>
              <a:t>✔</a:t>
            </a:r>
            <a:r>
              <a:rPr lang="en-US" sz="1500" b="0" i="0" u="none" strike="noStrike" baseline="0" dirty="0">
                <a:latin typeface="Trebuchet MS" panose="020B0603020202020204" pitchFamily="34" charset="0"/>
              </a:rPr>
              <a:t>Providing </a:t>
            </a:r>
            <a:r>
              <a:rPr lang="en-US" sz="1500" b="0" i="0" u="sng" strike="noStrike" baseline="0" dirty="0">
                <a:latin typeface="Trebuchet MS" panose="020B0603020202020204" pitchFamily="34" charset="0"/>
              </a:rPr>
              <a:t>continuity of services </a:t>
            </a:r>
            <a:r>
              <a:rPr lang="en-US" sz="1500" b="0" i="0" u="none" strike="noStrike" baseline="0" dirty="0">
                <a:latin typeface="Trebuchet MS" panose="020B0603020202020204" pitchFamily="34" charset="0"/>
              </a:rPr>
              <a:t>so that existing staff can continue to work and new staff can be hired as needed</a:t>
            </a:r>
          </a:p>
          <a:p>
            <a:pPr marL="0" indent="0">
              <a:buNone/>
            </a:pPr>
            <a:endParaRPr lang="en-US" sz="1500" dirty="0"/>
          </a:p>
          <a:p>
            <a:endParaRPr lang="en-US" sz="1500" dirty="0"/>
          </a:p>
        </p:txBody>
      </p:sp>
    </p:spTree>
    <p:extLst>
      <p:ext uri="{BB962C8B-B14F-4D97-AF65-F5344CB8AC3E}">
        <p14:creationId xmlns:p14="http://schemas.microsoft.com/office/powerpoint/2010/main" val="862625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22576</TotalTime>
  <Words>1037</Words>
  <Application>Microsoft Macintosh PowerPoint</Application>
  <PresentationFormat>Custom</PresentationFormat>
  <Paragraphs>149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THE ESSER  FEDERAL GRANT</vt:lpstr>
      <vt:lpstr>WELCOME</vt:lpstr>
      <vt:lpstr>A Brief History of ESSER</vt:lpstr>
      <vt:lpstr>ESSER II Funds</vt:lpstr>
      <vt:lpstr>ESSER II Funds</vt:lpstr>
      <vt:lpstr>ALLOCATIONS ARP ESSER</vt:lpstr>
      <vt:lpstr>The Purpose of ARP ESSER Funds</vt:lpstr>
      <vt:lpstr>   Stipulation about the Use of ESSER III Funds    Each LEA must reserve at least 20% of its total allocation from the state to address learning loss  ►Learning loss must be addressed using evidence-based interventions  ►Interventions must respond to students’ social, emotional, and academic needs  ►Interventions must address the disproportionate impact of COVID-19 on underrepresented student subgroups (each major ethnic group, children from low-income families, children with disabilities, English learners, gender, migrant students, students experiencing homelessness, and children and youth in  foster care)  </vt:lpstr>
      <vt:lpstr>Other Allowable Uses of ESSER III Funds</vt:lpstr>
      <vt:lpstr>ESSER III Survey</vt:lpstr>
      <vt:lpstr>Survey Responses</vt:lpstr>
      <vt:lpstr>Survey Responses</vt:lpstr>
      <vt:lpstr>Survey Responses</vt:lpstr>
      <vt:lpstr>Survey Responses</vt:lpstr>
      <vt:lpstr>Survey Responses</vt:lpstr>
      <vt:lpstr>Survey Responses</vt:lpstr>
      <vt:lpstr>Survey Responses</vt:lpstr>
      <vt:lpstr>Survey Responses</vt:lpstr>
      <vt:lpstr>Survey Responses</vt:lpstr>
      <vt:lpstr>Survey Responses</vt:lpstr>
      <vt:lpstr>Survey Responses</vt:lpstr>
      <vt:lpstr>Survey Responses</vt:lpstr>
      <vt:lpstr>Intervention/ Summer Camps</vt:lpstr>
      <vt:lpstr>After School Tutoring</vt:lpstr>
      <vt:lpstr>Additional Intervention Staff</vt:lpstr>
      <vt:lpstr>Additional Staff (cont)</vt:lpstr>
      <vt:lpstr>Technology</vt:lpstr>
      <vt:lpstr>Facility Improvements</vt:lpstr>
      <vt:lpstr>Materials and Supplies</vt:lpstr>
      <vt:lpstr>Bus Software/Signage</vt:lpstr>
      <vt:lpstr>FPCS ARP ESSER-SR SPENDING</vt:lpstr>
      <vt:lpstr>Total ESSER III SPENDING (May 2022)</vt:lpstr>
      <vt:lpstr>Discussion</vt:lpstr>
      <vt:lpstr>THANK YOU FOR YOUR TIME AND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ESSER III FEDERAL GRANT</dc:title>
  <dc:creator>Paula Muskett</dc:creator>
  <cp:lastModifiedBy>Jessica Hayes</cp:lastModifiedBy>
  <cp:revision>52</cp:revision>
  <cp:lastPrinted>2023-01-23T16:20:51Z</cp:lastPrinted>
  <dcterms:created xsi:type="dcterms:W3CDTF">2021-11-16T16:09:43Z</dcterms:created>
  <dcterms:modified xsi:type="dcterms:W3CDTF">2023-01-25T00:39:33Z</dcterms:modified>
</cp:coreProperties>
</file>